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9" r:id="rId2"/>
    <p:sldId id="287" r:id="rId3"/>
    <p:sldId id="288" r:id="rId4"/>
    <p:sldId id="261" r:id="rId5"/>
    <p:sldId id="272" r:id="rId6"/>
    <p:sldId id="273" r:id="rId7"/>
    <p:sldId id="274" r:id="rId8"/>
    <p:sldId id="262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70" r:id="rId22"/>
    <p:sldId id="269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92832F5-EA01-48E5-B403-87E193F50680}">
          <p14:sldIdLst>
            <p14:sldId id="259"/>
            <p14:sldId id="287"/>
            <p14:sldId id="288"/>
          </p14:sldIdLst>
        </p14:section>
        <p14:section name="Información general del proyecto" id="{087866C3-7028-482C-8D34-6BF5363FBD75}">
          <p14:sldIdLst>
            <p14:sldId id="261"/>
            <p14:sldId id="272"/>
            <p14:sldId id="273"/>
            <p14:sldId id="274"/>
          </p14:sldIdLst>
        </p14:section>
        <p14:section name="Actualización de estado" id="{521DEF98-8796-4632-831A-16252E9A6054}">
          <p14:sldIdLst>
            <p14:sldId id="262"/>
            <p14:sldId id="275"/>
            <p14:sldId id="276"/>
          </p14:sldIdLst>
        </p14:section>
        <p14:section name="Escala de tiempo" id="{CF24EBA6-C924-424D-AC31-A4B9992A87E0}">
          <p14:sldIdLst>
            <p14:sldId id="277"/>
            <p14:sldId id="278"/>
            <p14:sldId id="279"/>
            <p14:sldId id="280"/>
            <p14:sldId id="281"/>
          </p14:sldIdLst>
        </p14:section>
        <p14:section name="Siguientes pasos y elementos de acción" id="{C24C98EC-938D-4034-8DB8-5E8DBF16E3CB}">
          <p14:sldIdLst>
            <p14:sldId id="282"/>
            <p14:sldId id="283"/>
            <p14:sldId id="284"/>
            <p14:sldId id="285"/>
            <p14:sldId id="286"/>
          </p14:sldIdLst>
        </p14:section>
        <p14:section name="Apéndice" id="{E35CCD6A-2288-476E-BC93-C75323AE1F32}">
          <p14:sldIdLst>
            <p14:sldId id="270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8187" autoAdjust="0"/>
  </p:normalViewPr>
  <p:slideViewPr>
    <p:cSldViewPr>
      <p:cViewPr varScale="1">
        <p:scale>
          <a:sx n="65" d="100"/>
          <a:sy n="65" d="100"/>
        </p:scale>
        <p:origin x="-1302" y="-96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724506C0-3FFE-45A5-803D-9F4FC5464A70}" type="datetimeFigureOut">
              <a:t>12/26/2018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F8646707-6BBD-41A9-B4DF-0C76A73A2D2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97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archivo de inicio para proporcionar actualizaciones de los hitos</a:t>
            </a:r>
            <a:r>
              <a:rPr lang="es-ES" baseline="0" dirty="0" smtClean="0"/>
              <a:t> del proyecto.</a:t>
            </a:r>
            <a:endParaRPr lang="es-ES" dirty="0" smtClean="0"/>
          </a:p>
          <a:p>
            <a:endParaRPr lang="es-ES" baseline="0" dirty="0" smtClean="0"/>
          </a:p>
          <a:p>
            <a:pPr lvl="0"/>
            <a:r>
              <a:rPr lang="es-ES" sz="1000" b="1" dirty="0" smtClean="0"/>
              <a:t>Secciones</a:t>
            </a:r>
            <a:endParaRPr lang="es-ES" sz="1000" b="0" dirty="0" smtClean="0"/>
          </a:p>
          <a:p>
            <a:pPr lvl="0"/>
            <a:r>
              <a:rPr lang="es-ES" sz="1000" b="0" dirty="0" smtClean="0"/>
              <a:t>Para agregar secciones, haga clic con el botón secundario del mouse en una diapositiva.</a:t>
            </a:r>
            <a:r>
              <a:rPr lang="es-ES" sz="1000" b="0" baseline="0" dirty="0" smtClean="0"/>
              <a:t> Las secciones pueden ayudarle a organizar las diapositivas o a facilitar la colaboración entre varios autores.</a:t>
            </a:r>
            <a:endParaRPr lang="es-ES" sz="1000" b="0" dirty="0" smtClean="0"/>
          </a:p>
          <a:p>
            <a:pPr lvl="0"/>
            <a:endParaRPr lang="es-ES" sz="1000" b="1" dirty="0" smtClean="0"/>
          </a:p>
          <a:p>
            <a:pPr lvl="0"/>
            <a:r>
              <a:rPr lang="es-ES" sz="1000" b="1" dirty="0" smtClean="0"/>
              <a:t>Notas</a:t>
            </a:r>
          </a:p>
          <a:p>
            <a:pPr lvl="0"/>
            <a:r>
              <a:rPr lang="es-ES" sz="1000" dirty="0" smtClean="0"/>
              <a:t>Use la sección Notas para las notas de entrega o para proporcionar detalles adicionales al público.</a:t>
            </a:r>
            <a:r>
              <a:rPr lang="es-ES" sz="1000" baseline="0" dirty="0" smtClean="0"/>
              <a:t> Vea las notas en la vista Presentación durante la presentación. </a:t>
            </a:r>
          </a:p>
          <a:p>
            <a:pPr lvl="0">
              <a:buFontTx/>
              <a:buNone/>
            </a:pPr>
            <a:r>
              <a:rPr lang="es-ES" sz="1000" dirty="0" smtClean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000" dirty="0" smtClean="0"/>
          </a:p>
          <a:p>
            <a:pPr lvl="0">
              <a:buFontTx/>
              <a:buNone/>
            </a:pPr>
            <a:r>
              <a:rPr lang="es-ES" sz="1000" b="1" dirty="0" smtClean="0"/>
              <a:t>Colores coordinados </a:t>
            </a:r>
          </a:p>
          <a:p>
            <a:pPr lvl="0">
              <a:buFontTx/>
              <a:buNone/>
            </a:pPr>
            <a:r>
              <a:rPr lang="es-ES" sz="1000" dirty="0" smtClean="0"/>
              <a:t>Preste especial atención a los gráficos, diagramas y cuadros de texto.</a:t>
            </a:r>
            <a:r>
              <a:rPr lang="es-ES" sz="1000" baseline="0" dirty="0" smtClean="0"/>
              <a:t> </a:t>
            </a:r>
            <a:endParaRPr lang="es-ES" sz="1000" dirty="0" smtClean="0"/>
          </a:p>
          <a:p>
            <a:pPr lvl="0"/>
            <a:r>
              <a:rPr lang="es-ES" sz="1000" dirty="0" smtClean="0"/>
              <a:t>Tenga en cuenta que los asistentes imprimirán en blanco y negro o </a:t>
            </a:r>
            <a:r>
              <a:rPr lang="es-ES" sz="1000" dirty="0" err="1" smtClean="0"/>
              <a:t>escala de grises</a:t>
            </a:r>
            <a:r>
              <a:rPr lang="es-ES" sz="1000" dirty="0" smtClean="0"/>
              <a:t>. Ejecute una prueba de impresión para asegurarse de que los colores son los correctos cuando se imprime en blanco y negro puros y </a:t>
            </a:r>
            <a:r>
              <a:rPr lang="es-ES" sz="1000" dirty="0" err="1" smtClean="0"/>
              <a:t>escala de grises</a:t>
            </a:r>
            <a:r>
              <a:rPr lang="es-ES" sz="1000" dirty="0" smtClean="0"/>
              <a:t>.</a:t>
            </a:r>
          </a:p>
          <a:p>
            <a:pPr lvl="0">
              <a:buFontTx/>
              <a:buNone/>
            </a:pPr>
            <a:endParaRPr lang="es-ES" sz="1000" dirty="0" smtClean="0"/>
          </a:p>
          <a:p>
            <a:pPr lvl="0">
              <a:buFontTx/>
              <a:buNone/>
            </a:pPr>
            <a:r>
              <a:rPr lang="es-ES" sz="1000" b="1" dirty="0" smtClean="0"/>
              <a:t>Gráficos y tablas</a:t>
            </a:r>
          </a:p>
          <a:p>
            <a:pPr lvl="0"/>
            <a:r>
              <a:rPr lang="es-ES" sz="1000" dirty="0" smtClean="0"/>
              <a:t>En breve: si es posible, use colores y estilos uniformes y que no distraigan.</a:t>
            </a:r>
          </a:p>
          <a:p>
            <a:pPr lvl="0"/>
            <a:r>
              <a:rPr lang="es-ES" sz="1000" dirty="0" smtClean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ES" dirty="0" smtClean="0"/>
              <a:t>* Si alguno de</a:t>
            </a:r>
            <a:r>
              <a:rPr lang="es-ES" baseline="0" dirty="0" smtClean="0"/>
              <a:t> estos problema causaron una demora en el programa o se deben analizar en profundidad, coloque los detalles en la siguiente diapositiva.</a:t>
            </a:r>
          </a:p>
          <a:p>
            <a:pPr>
              <a:buFont typeface="Arial" charset="0"/>
              <a:buNone/>
            </a:pPr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ES" dirty="0" smtClean="0"/>
              <a:t>* Si alguno de</a:t>
            </a:r>
            <a:r>
              <a:rPr lang="es-ES" baseline="0" dirty="0" smtClean="0"/>
              <a:t> estos problema causaron una demora en el programa o se deben analizar en profundidad, coloque los detalles en la siguiente diapositiva.</a:t>
            </a:r>
          </a:p>
          <a:p>
            <a:pPr>
              <a:buFont typeface="Arial" charset="0"/>
              <a:buNone/>
            </a:pPr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ES" dirty="0" smtClean="0"/>
              <a:t>* Si alguno de</a:t>
            </a:r>
            <a:r>
              <a:rPr lang="es-ES" baseline="0" dirty="0" smtClean="0"/>
              <a:t> estos problema causaron una demora en el programa o se deben analizar en profundidad, coloque los detalles en la siguiente diapositiva.</a:t>
            </a:r>
          </a:p>
          <a:p>
            <a:pPr>
              <a:buFont typeface="Arial" charset="0"/>
              <a:buNone/>
            </a:pPr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ES" dirty="0" smtClean="0"/>
              <a:t>* Si alguno de</a:t>
            </a:r>
            <a:r>
              <a:rPr lang="es-ES" baseline="0" dirty="0" smtClean="0"/>
              <a:t> estos problema causaron una demora en el programa o se deben analizar en profundidad, coloque los detalles en la siguiente diapositiva.</a:t>
            </a:r>
          </a:p>
          <a:p>
            <a:pPr>
              <a:buFont typeface="Arial" charset="0"/>
              <a:buNone/>
            </a:pPr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ES" dirty="0" smtClean="0"/>
              <a:t>* Si alguno de</a:t>
            </a:r>
            <a:r>
              <a:rPr lang="es-ES" baseline="0" dirty="0" smtClean="0"/>
              <a:t> estos problema causaron una demora en el programa o se deben analizar en profundidad, coloque los detalles en la siguiente diapositiva.</a:t>
            </a:r>
          </a:p>
          <a:p>
            <a:pPr>
              <a:buFont typeface="Arial" charset="0"/>
              <a:buNone/>
            </a:pPr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ES" dirty="0" smtClean="0"/>
              <a:t>* Si alguno de</a:t>
            </a:r>
            <a:r>
              <a:rPr lang="es-ES" baseline="0" dirty="0" smtClean="0"/>
              <a:t> estos problema causaron una demora en el programa o se deben analizar en profundidad, coloque los detalles en la siguiente diapositiva.</a:t>
            </a:r>
          </a:p>
          <a:p>
            <a:pPr>
              <a:buFont typeface="Arial" charset="0"/>
              <a:buNone/>
            </a:pPr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¿Sobre qué es el proyecto</a:t>
            </a:r>
            <a:r>
              <a:rPr lang="es-ES" baseline="0" dirty="0" smtClean="0"/>
              <a:t> ?</a:t>
            </a:r>
          </a:p>
          <a:p>
            <a:r>
              <a:rPr lang="es-ES" dirty="0" smtClean="0"/>
              <a:t>Defina</a:t>
            </a:r>
            <a:r>
              <a:rPr lang="es-ES" baseline="0" dirty="0" smtClean="0"/>
              <a:t> el objetivo del proyecto</a:t>
            </a:r>
          </a:p>
          <a:p>
            <a:pPr lvl="1"/>
            <a:r>
              <a:rPr lang="es-ES" dirty="0" smtClean="0"/>
              <a:t>¿Es similar a otros proyectos anteriores o es nuevo?</a:t>
            </a:r>
          </a:p>
          <a:p>
            <a:r>
              <a:rPr lang="es-ES" baseline="0" dirty="0" smtClean="0"/>
              <a:t>Defina el ámbito del proyecto</a:t>
            </a:r>
          </a:p>
          <a:p>
            <a:pPr lvl="1"/>
            <a:r>
              <a:rPr lang="es-ES" baseline="0" dirty="0" smtClean="0"/>
              <a:t>¿Es un proyecto independiente o está relacionado con otros proyectos?</a:t>
            </a:r>
          </a:p>
          <a:p>
            <a:pPr lvl="0"/>
            <a:endParaRPr lang="es-ES" baseline="0" dirty="0" smtClean="0"/>
          </a:p>
          <a:p>
            <a:pPr lvl="0"/>
            <a:r>
              <a:rPr lang="es-ES" baseline="0" dirty="0" smtClean="0"/>
              <a:t>* Tenga en cuenta que no se necesita esta diapositiva para las reuniones semanales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¿Sobre qué es el proyecto</a:t>
            </a:r>
            <a:r>
              <a:rPr lang="es-ES" baseline="0" dirty="0" smtClean="0"/>
              <a:t> ?</a:t>
            </a:r>
          </a:p>
          <a:p>
            <a:r>
              <a:rPr lang="es-ES" dirty="0" smtClean="0"/>
              <a:t>Defina</a:t>
            </a:r>
            <a:r>
              <a:rPr lang="es-ES" baseline="0" dirty="0" smtClean="0"/>
              <a:t> el objetivo del proyecto</a:t>
            </a:r>
          </a:p>
          <a:p>
            <a:pPr lvl="1"/>
            <a:r>
              <a:rPr lang="es-ES" dirty="0" smtClean="0"/>
              <a:t>¿Es similar a otros proyectos anteriores o es nuevo?</a:t>
            </a:r>
          </a:p>
          <a:p>
            <a:r>
              <a:rPr lang="es-ES" baseline="0" dirty="0" smtClean="0"/>
              <a:t>Defina el ámbito del proyecto</a:t>
            </a:r>
          </a:p>
          <a:p>
            <a:pPr lvl="1"/>
            <a:r>
              <a:rPr lang="es-ES" baseline="0" dirty="0" smtClean="0"/>
              <a:t>¿Es un proyecto independiente o está relacionado con otros proyectos?</a:t>
            </a:r>
          </a:p>
          <a:p>
            <a:pPr lvl="0"/>
            <a:endParaRPr lang="es-ES" baseline="0" dirty="0" smtClean="0"/>
          </a:p>
          <a:p>
            <a:pPr lvl="0"/>
            <a:r>
              <a:rPr lang="es-ES" baseline="0" dirty="0" smtClean="0"/>
              <a:t>* Tenga en cuenta que no se necesita esta diapositiva para las reuniones semanales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¿Sobre qué es el proyecto</a:t>
            </a:r>
            <a:r>
              <a:rPr lang="es-ES" baseline="0" dirty="0" smtClean="0"/>
              <a:t> ?</a:t>
            </a:r>
          </a:p>
          <a:p>
            <a:r>
              <a:rPr lang="es-ES" dirty="0" smtClean="0"/>
              <a:t>Defina</a:t>
            </a:r>
            <a:r>
              <a:rPr lang="es-ES" baseline="0" dirty="0" smtClean="0"/>
              <a:t> el objetivo del proyecto</a:t>
            </a:r>
          </a:p>
          <a:p>
            <a:pPr lvl="1"/>
            <a:r>
              <a:rPr lang="es-ES" dirty="0" smtClean="0"/>
              <a:t>¿Es similar a otros proyectos anteriores o es nuevo?</a:t>
            </a:r>
          </a:p>
          <a:p>
            <a:r>
              <a:rPr lang="es-ES" baseline="0" dirty="0" smtClean="0"/>
              <a:t>Defina el ámbito del proyecto</a:t>
            </a:r>
          </a:p>
          <a:p>
            <a:pPr lvl="1"/>
            <a:r>
              <a:rPr lang="es-ES" baseline="0" dirty="0" smtClean="0"/>
              <a:t>¿Es un proyecto independiente o está relacionado con otros proyectos?</a:t>
            </a:r>
          </a:p>
          <a:p>
            <a:pPr lvl="0"/>
            <a:endParaRPr lang="es-ES" baseline="0" dirty="0" smtClean="0"/>
          </a:p>
          <a:p>
            <a:pPr lvl="0"/>
            <a:r>
              <a:rPr lang="es-ES" baseline="0" dirty="0" smtClean="0"/>
              <a:t>* Tenga en cuenta que no se necesita esta diapositiva para las reuniones semanales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¿Sobre qué es el proyecto</a:t>
            </a:r>
            <a:r>
              <a:rPr lang="es-ES" baseline="0" dirty="0" smtClean="0"/>
              <a:t> ?</a:t>
            </a:r>
          </a:p>
          <a:p>
            <a:r>
              <a:rPr lang="es-ES" dirty="0" smtClean="0"/>
              <a:t>Defina</a:t>
            </a:r>
            <a:r>
              <a:rPr lang="es-ES" baseline="0" dirty="0" smtClean="0"/>
              <a:t> el objetivo del proyecto</a:t>
            </a:r>
          </a:p>
          <a:p>
            <a:pPr lvl="1"/>
            <a:r>
              <a:rPr lang="es-ES" dirty="0" smtClean="0"/>
              <a:t>¿Es similar a otros proyectos anteriores o es nuevo?</a:t>
            </a:r>
          </a:p>
          <a:p>
            <a:r>
              <a:rPr lang="es-ES" baseline="0" dirty="0" smtClean="0"/>
              <a:t>Defina el ámbito del proyecto</a:t>
            </a:r>
          </a:p>
          <a:p>
            <a:pPr lvl="1"/>
            <a:r>
              <a:rPr lang="es-ES" baseline="0" dirty="0" smtClean="0"/>
              <a:t>¿Es un proyecto independiente o está relacionado con otros proyectos?</a:t>
            </a:r>
          </a:p>
          <a:p>
            <a:pPr lvl="0"/>
            <a:endParaRPr lang="es-ES" baseline="0" dirty="0" smtClean="0"/>
          </a:p>
          <a:p>
            <a:pPr lvl="0"/>
            <a:r>
              <a:rPr lang="es-ES" baseline="0" dirty="0" smtClean="0"/>
              <a:t>* Tenga en cuenta que no se necesita esta diapositiva para las reuniones semanales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Prepare las diapositivas para el apéndice por</a:t>
            </a:r>
            <a:r>
              <a:rPr lang="es-ES" baseline="0" dirty="0" smtClean="0"/>
              <a:t> si se necesitan más detalles o diapositivas complementarias. Además, el apéndice resulta útil si la presentación se distribuye más adelante. 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¿Sobre qué es el proyecto</a:t>
            </a:r>
            <a:r>
              <a:rPr lang="es-ES" baseline="0" dirty="0" smtClean="0"/>
              <a:t> ?</a:t>
            </a:r>
          </a:p>
          <a:p>
            <a:r>
              <a:rPr lang="es-ES" dirty="0" smtClean="0"/>
              <a:t>Defina</a:t>
            </a:r>
            <a:r>
              <a:rPr lang="es-ES" baseline="0" dirty="0" smtClean="0"/>
              <a:t> el objetivo del proyecto</a:t>
            </a:r>
          </a:p>
          <a:p>
            <a:pPr lvl="1"/>
            <a:r>
              <a:rPr lang="es-ES" dirty="0" smtClean="0"/>
              <a:t>¿Es similar a otros proyectos anteriores o es nuevo?</a:t>
            </a:r>
          </a:p>
          <a:p>
            <a:r>
              <a:rPr lang="es-ES" baseline="0" dirty="0" smtClean="0"/>
              <a:t>Defina el ámbito del proyecto</a:t>
            </a:r>
          </a:p>
          <a:p>
            <a:pPr lvl="1"/>
            <a:r>
              <a:rPr lang="es-ES" baseline="0" dirty="0" smtClean="0"/>
              <a:t>¿Es un proyecto independiente o está relacionado con otros proyectos?</a:t>
            </a:r>
          </a:p>
          <a:p>
            <a:pPr lvl="0"/>
            <a:endParaRPr lang="es-ES" baseline="0" dirty="0" smtClean="0"/>
          </a:p>
          <a:p>
            <a:pPr lvl="0"/>
            <a:r>
              <a:rPr lang="es-ES" baseline="0" dirty="0" smtClean="0"/>
              <a:t>* Tenga en cuenta que no se necesita esta diapositiva para las reuniones semanales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¿Sobre qué es el proyecto</a:t>
            </a:r>
            <a:r>
              <a:rPr lang="es-ES" baseline="0" dirty="0" smtClean="0"/>
              <a:t> ?</a:t>
            </a:r>
          </a:p>
          <a:p>
            <a:r>
              <a:rPr lang="es-ES" dirty="0" smtClean="0"/>
              <a:t>Defina</a:t>
            </a:r>
            <a:r>
              <a:rPr lang="es-ES" baseline="0" dirty="0" smtClean="0"/>
              <a:t> el objetivo del proyecto</a:t>
            </a:r>
          </a:p>
          <a:p>
            <a:pPr lvl="1"/>
            <a:r>
              <a:rPr lang="es-ES" dirty="0" smtClean="0"/>
              <a:t>¿Es similar a otros proyectos anteriores o es nuevo?</a:t>
            </a:r>
          </a:p>
          <a:p>
            <a:r>
              <a:rPr lang="es-ES" baseline="0" dirty="0" smtClean="0"/>
              <a:t>Defina el ámbito del proyecto</a:t>
            </a:r>
          </a:p>
          <a:p>
            <a:pPr lvl="1"/>
            <a:r>
              <a:rPr lang="es-ES" baseline="0" dirty="0" smtClean="0"/>
              <a:t>¿Es un proyecto independiente o está relacionado con otros proyectos?</a:t>
            </a:r>
          </a:p>
          <a:p>
            <a:pPr lvl="0"/>
            <a:endParaRPr lang="es-ES" baseline="0" dirty="0" smtClean="0"/>
          </a:p>
          <a:p>
            <a:pPr lvl="0"/>
            <a:r>
              <a:rPr lang="es-ES" baseline="0" dirty="0" smtClean="0"/>
              <a:t>* Tenga en cuenta que no se necesita esta diapositiva para las reuniones semanales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¿Sobre qué es el proyecto</a:t>
            </a:r>
            <a:r>
              <a:rPr lang="es-ES" baseline="0" dirty="0" smtClean="0"/>
              <a:t> ?</a:t>
            </a:r>
          </a:p>
          <a:p>
            <a:r>
              <a:rPr lang="es-ES" dirty="0" smtClean="0"/>
              <a:t>Defina</a:t>
            </a:r>
            <a:r>
              <a:rPr lang="es-ES" baseline="0" dirty="0" smtClean="0"/>
              <a:t> el objetivo del proyecto</a:t>
            </a:r>
          </a:p>
          <a:p>
            <a:pPr lvl="1"/>
            <a:r>
              <a:rPr lang="es-ES" dirty="0" smtClean="0"/>
              <a:t>¿Es similar a otros proyectos anteriores o es nuevo?</a:t>
            </a:r>
          </a:p>
          <a:p>
            <a:r>
              <a:rPr lang="es-ES" baseline="0" dirty="0" smtClean="0"/>
              <a:t>Defina el ámbito del proyecto</a:t>
            </a:r>
          </a:p>
          <a:p>
            <a:pPr lvl="1"/>
            <a:r>
              <a:rPr lang="es-ES" baseline="0" dirty="0" smtClean="0"/>
              <a:t>¿Es un proyecto independiente o está relacionado con otros proyectos?</a:t>
            </a:r>
          </a:p>
          <a:p>
            <a:pPr lvl="0"/>
            <a:endParaRPr lang="es-ES" baseline="0" dirty="0" smtClean="0"/>
          </a:p>
          <a:p>
            <a:pPr lvl="0"/>
            <a:r>
              <a:rPr lang="es-ES" baseline="0" dirty="0" smtClean="0"/>
              <a:t>* Tenga en cuenta que no se necesita esta diapositiva para las reuniones semanales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ES" dirty="0" smtClean="0"/>
              <a:t>* Si alguno de</a:t>
            </a:r>
            <a:r>
              <a:rPr lang="es-ES" baseline="0" dirty="0" smtClean="0"/>
              <a:t> estos problema causaron una demora en el programa o se deben analizar en profundidad, coloque los detalles en la siguiente diapositiva.</a:t>
            </a:r>
          </a:p>
          <a:p>
            <a:pPr>
              <a:buFont typeface="Arial" charset="0"/>
              <a:buNone/>
            </a:pPr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ES" dirty="0" smtClean="0"/>
              <a:t>* Si alguno de</a:t>
            </a:r>
            <a:r>
              <a:rPr lang="es-ES" baseline="0" dirty="0" smtClean="0"/>
              <a:t> estos problema causaron una demora en el programa o se deben analizar en profundidad, coloque los detalles en la siguiente diapositiva.</a:t>
            </a:r>
          </a:p>
          <a:p>
            <a:pPr>
              <a:buFont typeface="Arial" charset="0"/>
              <a:buNone/>
            </a:pPr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ES" dirty="0" smtClean="0"/>
              <a:t>* Si alguno de</a:t>
            </a:r>
            <a:r>
              <a:rPr lang="es-ES" baseline="0" dirty="0" smtClean="0"/>
              <a:t> estos problema causaron una demora en el programa o se deben analizar en profundidad, coloque los detalles en la siguiente diapositiva.</a:t>
            </a:r>
          </a:p>
          <a:p>
            <a:pPr>
              <a:buFont typeface="Arial" charset="0"/>
              <a:buNone/>
            </a:pPr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ES" dirty="0" smtClean="0"/>
              <a:t>* Si alguno de</a:t>
            </a:r>
            <a:r>
              <a:rPr lang="es-ES" baseline="0" dirty="0" smtClean="0"/>
              <a:t> estos problema causaron una demora en el programa o se deben analizar en profundidad, coloque los detalles en la siguiente diapositiva.</a:t>
            </a:r>
          </a:p>
          <a:p>
            <a:pPr>
              <a:buFont typeface="Arial" charset="0"/>
              <a:buNone/>
            </a:pPr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es-ES"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s-ES"/>
              <a:t>Haga clic para editar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12/26/2018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12/26/2018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12/26/2018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es-ES" sz="3600" b="0" cap="none">
                <a:latin typeface="Georgia" pitchFamily="18" charset="0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es-ES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12/26/2018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es-ES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es-ES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es-ES" sz="1800">
                <a:latin typeface="Georgia" pitchFamily="18" charset="0"/>
              </a:defRPr>
            </a:lvl2pPr>
            <a:lvl3pPr eaLnBrk="1" latinLnBrk="0" hangingPunct="1">
              <a:defRPr kumimoji="0" lang="es-ES" sz="2000">
                <a:latin typeface="Georgia" pitchFamily="18" charset="0"/>
              </a:defRPr>
            </a:lvl3pPr>
            <a:lvl4pPr eaLnBrk="1" latinLnBrk="0" hangingPunct="1">
              <a:defRPr kumimoji="0" lang="es-ES" sz="2000">
                <a:latin typeface="Georgia" pitchFamily="18" charset="0"/>
              </a:defRPr>
            </a:lvl4pPr>
            <a:lvl5pPr eaLnBrk="1" latinLnBrk="0" hangingPunct="1">
              <a:defRPr kumimoji="0" lang="es-ES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12/26/2018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12/26/2018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es-ES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es-ES" sz="20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es-ES" sz="2000"/>
            </a:lvl1pPr>
            <a:lvl2pPr eaLnBrk="1" latinLnBrk="0" hangingPunct="1">
              <a:defRPr kumimoji="0" lang="es-ES" sz="1800"/>
            </a:lvl2pPr>
            <a:lvl3pPr eaLnBrk="1" latinLnBrk="0" hangingPunct="1">
              <a:defRPr kumimoji="0" lang="es-ES" sz="1600"/>
            </a:lvl3pPr>
            <a:lvl4pPr eaLnBrk="1" latinLnBrk="0" hangingPunct="1">
              <a:defRPr kumimoji="0" lang="es-ES" sz="1400"/>
            </a:lvl4pPr>
            <a:lvl5pPr eaLnBrk="1" latinLnBrk="0" hangingPunct="1">
              <a:defRPr kumimoji="0" lang="es-ES" sz="14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es-ES" sz="20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es-ES" sz="2000"/>
            </a:lvl1pPr>
            <a:lvl2pPr eaLnBrk="1" latinLnBrk="0" hangingPunct="1">
              <a:defRPr kumimoji="0" lang="es-ES" sz="1800"/>
            </a:lvl2pPr>
            <a:lvl3pPr eaLnBrk="1" latinLnBrk="0" hangingPunct="1">
              <a:defRPr kumimoji="0" lang="es-ES" sz="1600"/>
            </a:lvl3pPr>
            <a:lvl4pPr eaLnBrk="1" latinLnBrk="0" hangingPunct="1">
              <a:defRPr kumimoji="0" lang="es-ES" sz="1400"/>
            </a:lvl4pPr>
            <a:lvl5pPr eaLnBrk="1" latinLnBrk="0" hangingPunct="1">
              <a:defRPr kumimoji="0" lang="es-ES" sz="14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12/26/2018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es-ES" sz="2800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12/26/2018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12/26/2018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12/26/2018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12/26/2018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12/26/2018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‹Nº›</a:t>
            </a:fld>
            <a:endParaRPr kumimoji="0"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es-ES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oy@emdrconsulting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oniarahman@hotmail.com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www.emdrconsulting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77699679" TargetMode="External"/><Relationship Id="rId2" Type="http://schemas.openxmlformats.org/officeDocument/2006/relationships/hyperlink" Target="https://vimeo.com/emdrconsult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1"/>
            <a:ext cx="7772400" cy="2209799"/>
          </a:xfrm>
        </p:spPr>
        <p:txBody>
          <a:bodyPr>
            <a:normAutofit fontScale="90000"/>
          </a:bodyPr>
          <a:lstStyle/>
          <a:p>
            <a:r>
              <a:rPr lang="es-ES" sz="7200" dirty="0" smtClean="0"/>
              <a:t>A-TIP</a:t>
            </a:r>
            <a:br>
              <a:rPr lang="es-ES" sz="7200" dirty="0" smtClean="0"/>
            </a:br>
            <a:r>
              <a:rPr lang="en-US" sz="3600" dirty="0"/>
              <a:t>First Aid for the Mind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s-ES" sz="7200" dirty="0" smtClean="0"/>
              <a:t/>
            </a:r>
            <a:br>
              <a:rPr lang="es-ES" sz="7200" dirty="0" smtClean="0"/>
            </a:br>
            <a:endParaRPr lang="es-ES" sz="72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6800"/>
            <a:ext cx="4572000" cy="304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28700" y="5410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Acute Traumatic Incident </a:t>
            </a:r>
            <a:r>
              <a:rPr lang="en-US" b="1" dirty="0" smtClean="0"/>
              <a:t>Processing </a:t>
            </a:r>
            <a:r>
              <a:rPr lang="en-US" dirty="0" smtClean="0"/>
              <a:t>is the creation of: </a:t>
            </a:r>
          </a:p>
          <a:p>
            <a:pPr algn="ctr"/>
            <a:r>
              <a:rPr lang="en-US" b="1" dirty="0" smtClean="0"/>
              <a:t>Roy </a:t>
            </a:r>
            <a:r>
              <a:rPr lang="en-US" b="1" dirty="0" err="1"/>
              <a:t>Kiessling</a:t>
            </a:r>
            <a:r>
              <a:rPr lang="en-US" b="1" dirty="0"/>
              <a:t>, LISW, </a:t>
            </a:r>
            <a:r>
              <a:rPr lang="en-US" b="1" dirty="0" smtClean="0"/>
              <a:t>ACSW   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6137339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PREPARATION</a:t>
            </a:r>
            <a:br>
              <a:rPr lang="es-ES" dirty="0" smtClean="0"/>
            </a:br>
            <a:r>
              <a:rPr lang="es-ES" dirty="0" err="1" smtClean="0"/>
              <a:t>Step</a:t>
            </a:r>
            <a:r>
              <a:rPr lang="es-ES" dirty="0" smtClean="0"/>
              <a:t> 3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3200" dirty="0" smtClean="0"/>
              <a:t>(</a:t>
            </a:r>
            <a:r>
              <a:rPr lang="es-ES" sz="3200" dirty="0" err="1" smtClean="0"/>
              <a:t>Optional</a:t>
            </a:r>
            <a:r>
              <a:rPr lang="es-ES" sz="32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3200" dirty="0" err="1" smtClean="0"/>
              <a:t>Teach</a:t>
            </a:r>
            <a:r>
              <a:rPr lang="es-ES" sz="3200" dirty="0" smtClean="0"/>
              <a:t> </a:t>
            </a:r>
            <a:r>
              <a:rPr lang="es-ES" sz="3200" dirty="0" err="1" smtClean="0"/>
              <a:t>grounding</a:t>
            </a:r>
            <a:r>
              <a:rPr lang="es-ES" sz="3200" dirty="0" smtClean="0"/>
              <a:t> </a:t>
            </a:r>
            <a:r>
              <a:rPr lang="es-ES" sz="3200" dirty="0" err="1" smtClean="0"/>
              <a:t>exercises</a:t>
            </a:r>
            <a:endParaRPr lang="es-ES" sz="3200" dirty="0"/>
          </a:p>
          <a:p>
            <a:pPr lvl="1">
              <a:lnSpc>
                <a:spcPct val="150000"/>
              </a:lnSpc>
            </a:pPr>
            <a:r>
              <a:rPr lang="es-ES" sz="2800" dirty="0" err="1" smtClean="0"/>
              <a:t>Eye</a:t>
            </a:r>
            <a:r>
              <a:rPr lang="es-ES" sz="2800" dirty="0" smtClean="0"/>
              <a:t> Roll</a:t>
            </a:r>
            <a:endParaRPr lang="es-ES" sz="2800" dirty="0"/>
          </a:p>
          <a:p>
            <a:pPr lvl="1">
              <a:lnSpc>
                <a:spcPct val="150000"/>
              </a:lnSpc>
            </a:pPr>
            <a:r>
              <a:rPr lang="es-ES" sz="2800" dirty="0" err="1" smtClean="0"/>
              <a:t>Four</a:t>
            </a:r>
            <a:r>
              <a:rPr lang="es-ES" sz="2800" dirty="0" smtClean="0"/>
              <a:t> </a:t>
            </a:r>
            <a:r>
              <a:rPr lang="es-ES" sz="2800" dirty="0" err="1" smtClean="0"/>
              <a:t>Square</a:t>
            </a:r>
            <a:endParaRPr lang="es-ES" sz="2800" dirty="0" smtClean="0"/>
          </a:p>
          <a:p>
            <a:pPr lvl="1">
              <a:lnSpc>
                <a:spcPct val="150000"/>
              </a:lnSpc>
            </a:pPr>
            <a:r>
              <a:rPr lang="es-ES" sz="2800" dirty="0" smtClean="0"/>
              <a:t>Circular </a:t>
            </a:r>
            <a:r>
              <a:rPr lang="es-ES" sz="2800" dirty="0" err="1" smtClean="0"/>
              <a:t>Breathing</a:t>
            </a:r>
            <a:endParaRPr lang="es-ES" sz="2800" dirty="0" smtClean="0"/>
          </a:p>
          <a:p>
            <a:pPr lvl="1">
              <a:lnSpc>
                <a:spcPct val="150000"/>
              </a:lnSpc>
            </a:pPr>
            <a:r>
              <a:rPr lang="es-ES" sz="2800" dirty="0" err="1" smtClean="0"/>
              <a:t>Containers</a:t>
            </a:r>
            <a:endParaRPr lang="es-ES" sz="28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Picture 2" descr="| EMDR CIncinnat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39" y="685800"/>
            <a:ext cx="167178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5692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6137339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ACCESS &amp; ACTIVATE</a:t>
            </a:r>
            <a:br>
              <a:rPr lang="es-ES" dirty="0" smtClean="0"/>
            </a:br>
            <a:r>
              <a:rPr lang="es-ES" dirty="0" err="1" smtClean="0"/>
              <a:t>Step</a:t>
            </a:r>
            <a:r>
              <a:rPr lang="es-ES" dirty="0" smtClean="0"/>
              <a:t> 4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3500" i="1" dirty="0" smtClean="0"/>
              <a:t>“</a:t>
            </a:r>
            <a:r>
              <a:rPr lang="es-ES" sz="3500" i="1" dirty="0" err="1" smtClean="0"/>
              <a:t>Tell</a:t>
            </a:r>
            <a:r>
              <a:rPr lang="es-ES" sz="3500" i="1" dirty="0" smtClean="0"/>
              <a:t> me </a:t>
            </a:r>
            <a:r>
              <a:rPr lang="es-ES" sz="3500" i="1" dirty="0" err="1" smtClean="0"/>
              <a:t>what</a:t>
            </a:r>
            <a:r>
              <a:rPr lang="es-ES" sz="3500" i="1" dirty="0" smtClean="0"/>
              <a:t> </a:t>
            </a:r>
            <a:r>
              <a:rPr lang="es-ES" sz="3500" i="1" dirty="0" err="1" smtClean="0"/>
              <a:t>happened</a:t>
            </a:r>
            <a:r>
              <a:rPr lang="es-ES" sz="3500" i="1" dirty="0" smtClean="0"/>
              <a:t>.”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3500" i="1" dirty="0" err="1" smtClean="0"/>
              <a:t>or</a:t>
            </a:r>
            <a:endParaRPr lang="es-ES" sz="3500" i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s-ES" sz="3500" i="1" dirty="0" smtClean="0"/>
              <a:t>“</a:t>
            </a:r>
            <a:r>
              <a:rPr lang="es-ES" sz="3500" i="1" dirty="0" err="1" smtClean="0"/>
              <a:t>Tell</a:t>
            </a:r>
            <a:r>
              <a:rPr lang="es-ES" sz="3500" i="1" dirty="0" smtClean="0"/>
              <a:t> me </a:t>
            </a:r>
            <a:r>
              <a:rPr lang="es-ES" sz="3500" i="1" dirty="0" err="1" smtClean="0"/>
              <a:t>what</a:t>
            </a:r>
            <a:r>
              <a:rPr lang="es-ES" sz="3500" i="1" dirty="0" smtClean="0"/>
              <a:t> </a:t>
            </a:r>
            <a:r>
              <a:rPr lang="es-ES" sz="3500" i="1" dirty="0" err="1" smtClean="0"/>
              <a:t>you’re</a:t>
            </a:r>
            <a:r>
              <a:rPr lang="es-ES" sz="3500" i="1" dirty="0" smtClean="0"/>
              <a:t> </a:t>
            </a:r>
            <a:r>
              <a:rPr lang="es-ES" sz="3500" i="1" dirty="0" err="1" smtClean="0"/>
              <a:t>concerned</a:t>
            </a:r>
            <a:r>
              <a:rPr lang="es-ES" sz="3500" i="1" dirty="0" smtClean="0"/>
              <a:t> </a:t>
            </a:r>
            <a:r>
              <a:rPr lang="es-ES" sz="3500" i="1" dirty="0" err="1" smtClean="0"/>
              <a:t>about</a:t>
            </a:r>
            <a:r>
              <a:rPr lang="es-ES" sz="3500" i="1" dirty="0" smtClean="0"/>
              <a:t>.”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600" dirty="0" smtClean="0"/>
              <a:t>(</a:t>
            </a:r>
            <a:r>
              <a:rPr lang="es-ES" sz="2600" dirty="0" err="1" smtClean="0"/>
              <a:t>not</a:t>
            </a:r>
            <a:r>
              <a:rPr lang="es-ES" sz="2600" dirty="0" smtClean="0"/>
              <a:t> </a:t>
            </a:r>
            <a:r>
              <a:rPr lang="es-ES" sz="2600" dirty="0" err="1" smtClean="0"/>
              <a:t>the</a:t>
            </a:r>
            <a:r>
              <a:rPr lang="es-ES" sz="2600" dirty="0" smtClean="0"/>
              <a:t> </a:t>
            </a:r>
            <a:r>
              <a:rPr lang="es-ES" sz="2600" dirty="0" err="1" smtClean="0"/>
              <a:t>details</a:t>
            </a:r>
            <a:r>
              <a:rPr lang="es-ES" sz="2600" dirty="0" smtClean="0"/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ES" sz="3200" dirty="0" smtClean="0"/>
          </a:p>
          <a:p>
            <a:pPr marL="0" indent="0" algn="ctr">
              <a:lnSpc>
                <a:spcPct val="150000"/>
              </a:lnSpc>
              <a:buNone/>
            </a:pPr>
            <a:endParaRPr lang="es-ES" sz="32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400" dirty="0" err="1" smtClean="0"/>
              <a:t>Our</a:t>
            </a:r>
            <a:r>
              <a:rPr lang="es-ES" sz="2400" dirty="0" smtClean="0"/>
              <a:t> </a:t>
            </a:r>
            <a:r>
              <a:rPr lang="es-ES" sz="2400" dirty="0" err="1" smtClean="0"/>
              <a:t>unprocessed</a:t>
            </a:r>
            <a:r>
              <a:rPr lang="es-ES" sz="2400" dirty="0" smtClean="0"/>
              <a:t> </a:t>
            </a:r>
            <a:r>
              <a:rPr lang="es-ES" sz="2400" dirty="0" err="1" smtClean="0"/>
              <a:t>memories</a:t>
            </a:r>
            <a:r>
              <a:rPr lang="es-ES" sz="2400" dirty="0" smtClean="0"/>
              <a:t> are </a:t>
            </a:r>
            <a:r>
              <a:rPr lang="es-ES" sz="2400" dirty="0" err="1" smtClean="0"/>
              <a:t>organized</a:t>
            </a:r>
            <a:r>
              <a:rPr lang="es-ES" sz="2400" dirty="0" smtClean="0"/>
              <a:t> </a:t>
            </a:r>
            <a:r>
              <a:rPr lang="es-ES" sz="2400" dirty="0" err="1" smtClean="0"/>
              <a:t>via</a:t>
            </a:r>
            <a:r>
              <a:rPr lang="es-ES" sz="2400" dirty="0" smtClean="0"/>
              <a:t> trauma networks.*</a:t>
            </a:r>
            <a:endParaRPr lang="es-ES" sz="1600" dirty="0"/>
          </a:p>
        </p:txBody>
      </p:sp>
      <p:pic>
        <p:nvPicPr>
          <p:cNvPr id="5" name="Picture 2" descr="| EMDR CIncinnat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39" y="685800"/>
            <a:ext cx="167178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10000"/>
              </p:ext>
            </p:extLst>
          </p:nvPr>
        </p:nvGraphicFramePr>
        <p:xfrm>
          <a:off x="1600200" y="4495800"/>
          <a:ext cx="60960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Unprocessed memories/data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Processed memories/data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11624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6137339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ACCESS &amp; ACTIVATE</a:t>
            </a:r>
            <a:br>
              <a:rPr lang="es-ES" dirty="0" smtClean="0"/>
            </a:br>
            <a:r>
              <a:rPr lang="es-ES" dirty="0" err="1" smtClean="0"/>
              <a:t>Step</a:t>
            </a:r>
            <a:r>
              <a:rPr lang="es-ES" dirty="0" smtClean="0"/>
              <a:t> 5 &amp; </a:t>
            </a:r>
            <a:r>
              <a:rPr lang="es-ES" dirty="0" err="1" smtClean="0"/>
              <a:t>Step</a:t>
            </a:r>
            <a:r>
              <a:rPr lang="es-ES" dirty="0" smtClean="0"/>
              <a:t> 6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3000" i="1" dirty="0" smtClean="0"/>
              <a:t>“</a:t>
            </a:r>
            <a:r>
              <a:rPr lang="es-ES" sz="3000" i="1" dirty="0" err="1" smtClean="0"/>
              <a:t>When</a:t>
            </a:r>
            <a:r>
              <a:rPr lang="es-ES" sz="3000" i="1" dirty="0" smtClean="0"/>
              <a:t> </a:t>
            </a:r>
            <a:r>
              <a:rPr lang="es-ES" sz="3000" i="1" dirty="0" err="1" smtClean="0"/>
              <a:t>you</a:t>
            </a:r>
            <a:r>
              <a:rPr lang="es-ES" sz="3000" i="1" dirty="0" smtClean="0"/>
              <a:t> </a:t>
            </a:r>
            <a:r>
              <a:rPr lang="es-ES" sz="3000" i="1" dirty="0" err="1" smtClean="0"/>
              <a:t>think</a:t>
            </a:r>
            <a:r>
              <a:rPr lang="es-ES" sz="3000" i="1" dirty="0" smtClean="0"/>
              <a:t> of </a:t>
            </a:r>
            <a:r>
              <a:rPr lang="es-ES" sz="3000" i="1" dirty="0" err="1" smtClean="0"/>
              <a:t>that</a:t>
            </a:r>
            <a:r>
              <a:rPr lang="es-ES" sz="3000" i="1" dirty="0" smtClean="0"/>
              <a:t>, </a:t>
            </a:r>
            <a:r>
              <a:rPr lang="es-ES" sz="3000" i="1" dirty="0" err="1" smtClean="0"/>
              <a:t>what</a:t>
            </a:r>
            <a:r>
              <a:rPr lang="es-ES" sz="3000" i="1" dirty="0" smtClean="0"/>
              <a:t> </a:t>
            </a:r>
            <a:r>
              <a:rPr lang="es-ES" sz="3000" i="1" dirty="0" err="1" smtClean="0"/>
              <a:t>negative</a:t>
            </a:r>
            <a:r>
              <a:rPr lang="es-ES" sz="3000" i="1" dirty="0" smtClean="0"/>
              <a:t> </a:t>
            </a:r>
            <a:r>
              <a:rPr lang="es-ES" sz="3000" i="1" dirty="0" err="1" smtClean="0"/>
              <a:t>self</a:t>
            </a:r>
            <a:r>
              <a:rPr lang="es-ES" sz="3000" i="1" dirty="0" smtClean="0"/>
              <a:t> </a:t>
            </a:r>
            <a:r>
              <a:rPr lang="es-ES" sz="3000" i="1" dirty="0" err="1" smtClean="0"/>
              <a:t>talk</a:t>
            </a:r>
            <a:r>
              <a:rPr lang="es-ES" sz="3000" i="1" dirty="0" smtClean="0"/>
              <a:t> do </a:t>
            </a:r>
            <a:r>
              <a:rPr lang="es-ES" sz="3000" i="1" dirty="0" err="1" smtClean="0"/>
              <a:t>you</a:t>
            </a:r>
            <a:r>
              <a:rPr lang="es-ES" sz="3000" i="1" dirty="0" smtClean="0"/>
              <a:t> </a:t>
            </a:r>
            <a:r>
              <a:rPr lang="es-ES" sz="3000" i="1" dirty="0" err="1" smtClean="0"/>
              <a:t>have</a:t>
            </a:r>
            <a:r>
              <a:rPr lang="es-ES" sz="3000" i="1" dirty="0" smtClean="0"/>
              <a:t>?” </a:t>
            </a:r>
            <a:r>
              <a:rPr lang="es-ES" sz="3600" i="1" dirty="0" smtClean="0">
                <a:solidFill>
                  <a:srgbClr val="FF0000"/>
                </a:solidFill>
              </a:rPr>
              <a:t>(</a:t>
            </a:r>
            <a:r>
              <a:rPr lang="es-ES" sz="3600" i="1" dirty="0" err="1" smtClean="0">
                <a:solidFill>
                  <a:srgbClr val="FF0000"/>
                </a:solidFill>
              </a:rPr>
              <a:t>Negative</a:t>
            </a:r>
            <a:r>
              <a:rPr lang="es-ES" sz="3600" i="1" dirty="0" smtClean="0">
                <a:solidFill>
                  <a:srgbClr val="FF0000"/>
                </a:solidFill>
              </a:rPr>
              <a:t> </a:t>
            </a:r>
            <a:r>
              <a:rPr lang="es-ES" sz="3600" i="1" dirty="0" err="1" smtClean="0">
                <a:solidFill>
                  <a:srgbClr val="FF0000"/>
                </a:solidFill>
              </a:rPr>
              <a:t>Belief</a:t>
            </a:r>
            <a:r>
              <a:rPr lang="es-ES" sz="3600" i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s-ES" sz="36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sz="3200" i="1" dirty="0" smtClean="0"/>
              <a:t>“</a:t>
            </a:r>
            <a:r>
              <a:rPr lang="es-ES" sz="3200" i="1" dirty="0" err="1" smtClean="0"/>
              <a:t>How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disturbing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is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that</a:t>
            </a:r>
            <a:r>
              <a:rPr lang="es-ES" sz="3200" i="1" dirty="0" smtClean="0"/>
              <a:t>, 0-10?” </a:t>
            </a:r>
            <a:r>
              <a:rPr lang="es-ES" sz="3600" i="1" dirty="0" smtClean="0">
                <a:solidFill>
                  <a:srgbClr val="FF0000"/>
                </a:solidFill>
              </a:rPr>
              <a:t>(</a:t>
            </a:r>
            <a:r>
              <a:rPr lang="es-ES" sz="3600" i="1" dirty="0" err="1" smtClean="0">
                <a:solidFill>
                  <a:srgbClr val="FF0000"/>
                </a:solidFill>
              </a:rPr>
              <a:t>SUDs</a:t>
            </a:r>
            <a:r>
              <a:rPr lang="es-ES" sz="3600" i="1" dirty="0" smtClean="0">
                <a:solidFill>
                  <a:srgbClr val="FF0000"/>
                </a:solidFill>
              </a:rPr>
              <a:t>)</a:t>
            </a:r>
            <a:endParaRPr lang="es-ES" sz="36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Picture 2" descr="| EMDR CIncinnat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39" y="685800"/>
            <a:ext cx="167178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4505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6137339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ACCESS &amp; ACTIVATE</a:t>
            </a:r>
            <a:br>
              <a:rPr lang="es-ES" dirty="0" smtClean="0"/>
            </a:br>
            <a:r>
              <a:rPr lang="es-ES" dirty="0" err="1" smtClean="0"/>
              <a:t>Step</a:t>
            </a:r>
            <a:r>
              <a:rPr lang="es-ES" dirty="0" smtClean="0"/>
              <a:t> 7 &amp; </a:t>
            </a:r>
            <a:r>
              <a:rPr lang="es-ES" dirty="0" err="1" smtClean="0"/>
              <a:t>Step</a:t>
            </a:r>
            <a:r>
              <a:rPr lang="es-ES" dirty="0" smtClean="0"/>
              <a:t> 8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marL="0" indent="0">
              <a:buNone/>
            </a:pPr>
            <a:r>
              <a:rPr lang="es-ES" sz="3200" i="1" dirty="0" smtClean="0"/>
              <a:t>“</a:t>
            </a:r>
            <a:r>
              <a:rPr lang="es-ES" sz="3200" i="1" dirty="0" err="1" smtClean="0"/>
              <a:t>How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would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you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like</a:t>
            </a:r>
            <a:r>
              <a:rPr lang="es-ES" sz="3200" i="1" dirty="0" smtClean="0"/>
              <a:t> to </a:t>
            </a:r>
            <a:r>
              <a:rPr lang="es-ES" sz="3200" i="1" dirty="0" err="1" smtClean="0"/>
              <a:t>think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about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yourself</a:t>
            </a:r>
            <a:r>
              <a:rPr lang="es-ES" sz="3200" i="1" dirty="0" smtClean="0"/>
              <a:t> in </a:t>
            </a:r>
            <a:r>
              <a:rPr lang="es-ES" sz="3200" i="1" dirty="0" err="1" smtClean="0"/>
              <a:t>that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situation</a:t>
            </a:r>
            <a:r>
              <a:rPr lang="es-ES" sz="3200" i="1" dirty="0" smtClean="0"/>
              <a:t>?” </a:t>
            </a:r>
            <a:r>
              <a:rPr lang="es-ES" sz="3200" i="1" dirty="0" smtClean="0">
                <a:solidFill>
                  <a:srgbClr val="00B050"/>
                </a:solidFill>
              </a:rPr>
              <a:t>(Positive </a:t>
            </a:r>
            <a:r>
              <a:rPr lang="es-ES" sz="3200" i="1" dirty="0" err="1">
                <a:solidFill>
                  <a:srgbClr val="00B050"/>
                </a:solidFill>
              </a:rPr>
              <a:t>Belief</a:t>
            </a:r>
            <a:r>
              <a:rPr lang="es-ES" sz="3200" i="1" dirty="0" smtClean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endParaRPr lang="es-ES" sz="32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ES" sz="3200" i="1" dirty="0" smtClean="0"/>
              <a:t>“</a:t>
            </a:r>
            <a:r>
              <a:rPr lang="es-ES" sz="3200" i="1" dirty="0" err="1" smtClean="0"/>
              <a:t>How</a:t>
            </a:r>
            <a:r>
              <a:rPr lang="es-ES" sz="3200" i="1" dirty="0" smtClean="0"/>
              <a:t> </a:t>
            </a:r>
            <a:r>
              <a:rPr lang="es-ES" sz="3200" i="1" dirty="0"/>
              <a:t>true </a:t>
            </a:r>
            <a:r>
              <a:rPr lang="es-ES" sz="3200" i="1" dirty="0" err="1"/>
              <a:t>does</a:t>
            </a:r>
            <a:r>
              <a:rPr lang="es-ES" sz="3200" i="1" dirty="0"/>
              <a:t> </a:t>
            </a:r>
            <a:r>
              <a:rPr lang="es-ES" sz="3200" i="1" dirty="0" err="1"/>
              <a:t>that</a:t>
            </a:r>
            <a:r>
              <a:rPr lang="es-ES" sz="3200" i="1" dirty="0"/>
              <a:t> </a:t>
            </a:r>
            <a:r>
              <a:rPr lang="es-ES" sz="3200" i="1" dirty="0" err="1"/>
              <a:t>feel</a:t>
            </a:r>
            <a:r>
              <a:rPr lang="es-ES" sz="3200" i="1" dirty="0"/>
              <a:t> </a:t>
            </a:r>
            <a:r>
              <a:rPr lang="es-ES" sz="3200" i="1" dirty="0" err="1"/>
              <a:t>now</a:t>
            </a:r>
            <a:r>
              <a:rPr lang="es-ES" sz="3200" i="1" dirty="0"/>
              <a:t>, </a:t>
            </a:r>
            <a:r>
              <a:rPr lang="es-ES" sz="3200" i="1" dirty="0" smtClean="0"/>
              <a:t>1-7?” </a:t>
            </a:r>
            <a:r>
              <a:rPr lang="es-ES" sz="3200" i="1" dirty="0" smtClean="0">
                <a:solidFill>
                  <a:srgbClr val="00B050"/>
                </a:solidFill>
              </a:rPr>
              <a:t>(</a:t>
            </a:r>
            <a:r>
              <a:rPr lang="es-ES" sz="3200" i="1" dirty="0" err="1" smtClean="0">
                <a:solidFill>
                  <a:srgbClr val="00B050"/>
                </a:solidFill>
              </a:rPr>
              <a:t>VoC</a:t>
            </a:r>
            <a:r>
              <a:rPr lang="es-ES" sz="3200" i="1" dirty="0" smtClean="0">
                <a:solidFill>
                  <a:srgbClr val="00B050"/>
                </a:solidFill>
              </a:rPr>
              <a:t>)</a:t>
            </a:r>
            <a:endParaRPr lang="es-ES" sz="32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Picture 2" descr="| EMDR CIncinnat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39" y="685800"/>
            <a:ext cx="167178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4505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6137339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ACCESS &amp; ACTIVATE</a:t>
            </a:r>
            <a:br>
              <a:rPr lang="es-ES" dirty="0" smtClean="0"/>
            </a:br>
            <a:r>
              <a:rPr lang="es-ES" dirty="0" err="1" smtClean="0"/>
              <a:t>Step</a:t>
            </a:r>
            <a:r>
              <a:rPr lang="es-ES" dirty="0" smtClean="0"/>
              <a:t> 9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s-ES" sz="3200" dirty="0" smtClean="0"/>
          </a:p>
          <a:p>
            <a:pPr marL="0" indent="0">
              <a:lnSpc>
                <a:spcPct val="150000"/>
              </a:lnSpc>
              <a:buNone/>
            </a:pPr>
            <a:endParaRPr lang="es-ES" sz="3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s-ES" sz="3200" i="1" dirty="0" smtClean="0"/>
              <a:t>Once </a:t>
            </a:r>
            <a:r>
              <a:rPr lang="es-ES" sz="3200" i="1" dirty="0" err="1" smtClean="0"/>
              <a:t>we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start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the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EM’s</a:t>
            </a:r>
            <a:r>
              <a:rPr lang="es-ES" sz="3200" i="1" dirty="0" smtClean="0"/>
              <a:t> stop me </a:t>
            </a:r>
            <a:r>
              <a:rPr lang="es-ES" sz="3200" i="1" dirty="0" err="1" smtClean="0"/>
              <a:t>if</a:t>
            </a:r>
            <a:r>
              <a:rPr lang="es-ES" sz="3200" i="1" dirty="0" smtClean="0"/>
              <a:t>:</a:t>
            </a:r>
            <a:endParaRPr lang="es-ES" sz="3200" i="1" dirty="0"/>
          </a:p>
          <a:p>
            <a:pPr lvl="1">
              <a:lnSpc>
                <a:spcPct val="150000"/>
              </a:lnSpc>
            </a:pPr>
            <a:r>
              <a:rPr lang="es-ES" sz="2800" i="1" dirty="0" err="1" smtClean="0"/>
              <a:t>Other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memories</a:t>
            </a:r>
            <a:r>
              <a:rPr lang="es-ES" sz="2800" i="1" dirty="0" smtClean="0"/>
              <a:t>* come up</a:t>
            </a:r>
            <a:endParaRPr lang="es-ES" sz="2800" i="1" dirty="0"/>
          </a:p>
          <a:p>
            <a:pPr lvl="1">
              <a:lnSpc>
                <a:spcPct val="150000"/>
              </a:lnSpc>
            </a:pPr>
            <a:r>
              <a:rPr lang="es-ES" sz="2800" i="1" dirty="0" err="1" smtClean="0"/>
              <a:t>You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feel</a:t>
            </a:r>
            <a:r>
              <a:rPr lang="es-ES" sz="2800" i="1" dirty="0" smtClean="0"/>
              <a:t>/</a:t>
            </a:r>
            <a:r>
              <a:rPr lang="es-ES" sz="2800" i="1" dirty="0" err="1" smtClean="0"/>
              <a:t>notice</a:t>
            </a:r>
            <a:r>
              <a:rPr lang="es-ES" sz="2800" i="1" dirty="0" smtClean="0"/>
              <a:t> new </a:t>
            </a:r>
            <a:r>
              <a:rPr lang="es-ES" sz="2800" i="1" dirty="0" err="1" smtClean="0"/>
              <a:t>body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sensations</a:t>
            </a:r>
            <a:endParaRPr lang="es-ES" sz="2800" i="1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Picture 2" descr="| EMDR CIncinnat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39" y="685800"/>
            <a:ext cx="167178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stop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63" y="2133600"/>
            <a:ext cx="1633691" cy="17044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4505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6137339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ACCESS &amp; ACTIVATE</a:t>
            </a:r>
            <a:br>
              <a:rPr lang="es-ES" dirty="0" smtClean="0"/>
            </a:br>
            <a:r>
              <a:rPr lang="es-ES" dirty="0" err="1" smtClean="0"/>
              <a:t>Step</a:t>
            </a:r>
            <a:r>
              <a:rPr lang="es-ES" dirty="0" smtClean="0"/>
              <a:t> 10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3200" dirty="0" err="1" smtClean="0"/>
              <a:t>Desensitize</a:t>
            </a:r>
            <a:endParaRPr lang="es-ES" sz="3200" dirty="0"/>
          </a:p>
          <a:p>
            <a:pPr lvl="1">
              <a:lnSpc>
                <a:spcPct val="150000"/>
              </a:lnSpc>
            </a:pPr>
            <a:r>
              <a:rPr lang="es-ES" sz="2800" dirty="0" err="1" smtClean="0"/>
              <a:t>Recording</a:t>
            </a:r>
            <a:r>
              <a:rPr lang="es-ES" sz="2800" dirty="0" smtClean="0"/>
              <a:t> </a:t>
            </a:r>
            <a:r>
              <a:rPr lang="es-ES" sz="2800" dirty="0" err="1" smtClean="0"/>
              <a:t>disturbance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optional</a:t>
            </a:r>
            <a:r>
              <a:rPr lang="es-ES" sz="2800" dirty="0" smtClean="0"/>
              <a:t>.</a:t>
            </a:r>
            <a:endParaRPr lang="es-ES" sz="2800" dirty="0"/>
          </a:p>
          <a:p>
            <a:pPr lvl="1">
              <a:lnSpc>
                <a:spcPct val="150000"/>
              </a:lnSpc>
            </a:pPr>
            <a:r>
              <a:rPr lang="es-ES" sz="2800" dirty="0" smtClean="0"/>
              <a:t>Rapid </a:t>
            </a:r>
            <a:r>
              <a:rPr lang="es-ES" sz="2800" dirty="0" err="1" smtClean="0"/>
              <a:t>pacing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more </a:t>
            </a:r>
            <a:r>
              <a:rPr lang="es-ES" sz="2800" dirty="0" err="1" smtClean="0"/>
              <a:t>important</a:t>
            </a:r>
            <a:r>
              <a:rPr lang="es-ES" sz="2800" dirty="0" smtClean="0"/>
              <a:t>.</a:t>
            </a:r>
          </a:p>
          <a:p>
            <a:pPr lvl="1">
              <a:lnSpc>
                <a:spcPct val="150000"/>
              </a:lnSpc>
            </a:pPr>
            <a:endParaRPr lang="es-ES" sz="2800" dirty="0"/>
          </a:p>
          <a:p>
            <a:pPr marL="914400" lvl="2" indent="0">
              <a:buNone/>
            </a:pPr>
            <a:r>
              <a:rPr lang="es-ES" sz="3000" dirty="0" smtClean="0"/>
              <a:t>Stop </a:t>
            </a:r>
            <a:r>
              <a:rPr lang="es-ES" sz="3000" dirty="0" err="1" smtClean="0"/>
              <a:t>desensitization</a:t>
            </a:r>
            <a:r>
              <a:rPr lang="es-ES" sz="3000" dirty="0" smtClean="0"/>
              <a:t> </a:t>
            </a:r>
            <a:r>
              <a:rPr lang="es-ES" sz="3000" dirty="0" err="1" smtClean="0"/>
              <a:t>if</a:t>
            </a:r>
            <a:r>
              <a:rPr lang="es-ES" sz="3000" dirty="0" smtClean="0"/>
              <a:t> </a:t>
            </a:r>
            <a:r>
              <a:rPr lang="es-ES" sz="3000" dirty="0" err="1" smtClean="0"/>
              <a:t>person</a:t>
            </a:r>
            <a:r>
              <a:rPr lang="es-ES" sz="3000" dirty="0" smtClean="0"/>
              <a:t> uses         </a:t>
            </a:r>
            <a:endParaRPr lang="es-ES" sz="3000" dirty="0"/>
          </a:p>
          <a:p>
            <a:pPr marL="0" indent="0" algn="ctr">
              <a:buNone/>
            </a:pPr>
            <a:r>
              <a:rPr lang="es-ES" sz="2600" dirty="0"/>
              <a:t>Once </a:t>
            </a:r>
            <a:r>
              <a:rPr lang="es-ES" sz="2600" i="1" dirty="0" err="1">
                <a:solidFill>
                  <a:srgbClr val="FF0000"/>
                </a:solidFill>
              </a:rPr>
              <a:t>SUDs</a:t>
            </a:r>
            <a:r>
              <a:rPr lang="es-ES" sz="2600" dirty="0"/>
              <a:t> no </a:t>
            </a:r>
            <a:r>
              <a:rPr lang="es-ES" sz="2600" dirty="0" err="1"/>
              <a:t>longer</a:t>
            </a:r>
            <a:r>
              <a:rPr lang="es-ES" sz="2600" dirty="0"/>
              <a:t> </a:t>
            </a:r>
            <a:r>
              <a:rPr lang="es-ES" sz="2600" dirty="0" err="1"/>
              <a:t>drops</a:t>
            </a:r>
            <a:r>
              <a:rPr lang="es-ES" sz="2600" dirty="0"/>
              <a:t>, </a:t>
            </a:r>
            <a:r>
              <a:rPr lang="es-ES" sz="2600" dirty="0" err="1"/>
              <a:t>proceed</a:t>
            </a:r>
            <a:r>
              <a:rPr lang="es-ES" sz="2600" dirty="0"/>
              <a:t> to INSTALLATION.</a:t>
            </a:r>
          </a:p>
        </p:txBody>
      </p:sp>
      <p:pic>
        <p:nvPicPr>
          <p:cNvPr id="5" name="Picture 2" descr="| EMDR CIncinnat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39" y="685800"/>
            <a:ext cx="167178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30" y="4648200"/>
            <a:ext cx="657344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4505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6137339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INSTALLATION</a:t>
            </a:r>
            <a:br>
              <a:rPr lang="es-ES" dirty="0" smtClean="0"/>
            </a:br>
            <a:r>
              <a:rPr lang="es-ES" dirty="0" err="1" smtClean="0"/>
              <a:t>Step</a:t>
            </a:r>
            <a:r>
              <a:rPr lang="es-ES" dirty="0" smtClean="0"/>
              <a:t> 11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ES" sz="3200" i="1" dirty="0" smtClean="0"/>
              <a:t>“</a:t>
            </a:r>
            <a:r>
              <a:rPr lang="es-ES" sz="3200" i="1" dirty="0" err="1" smtClean="0"/>
              <a:t>Does</a:t>
            </a:r>
            <a:r>
              <a:rPr lang="es-ES" sz="3200" i="1" dirty="0" smtClean="0"/>
              <a:t> </a:t>
            </a:r>
            <a:r>
              <a:rPr lang="es-ES" sz="3200" i="1" dirty="0" smtClean="0">
                <a:solidFill>
                  <a:srgbClr val="00B050"/>
                </a:solidFill>
              </a:rPr>
              <a:t>Positive </a:t>
            </a:r>
            <a:r>
              <a:rPr lang="es-ES" sz="3200" i="1" dirty="0" err="1" smtClean="0">
                <a:solidFill>
                  <a:srgbClr val="00B050"/>
                </a:solidFill>
              </a:rPr>
              <a:t>Belief</a:t>
            </a:r>
            <a:r>
              <a:rPr lang="es-ES" sz="3200" i="1" dirty="0" smtClean="0">
                <a:solidFill>
                  <a:srgbClr val="00B050"/>
                </a:solidFill>
              </a:rPr>
              <a:t> </a:t>
            </a:r>
            <a:r>
              <a:rPr lang="es-ES" sz="3200" i="1" dirty="0" err="1" smtClean="0"/>
              <a:t>still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fit</a:t>
            </a:r>
            <a:r>
              <a:rPr lang="es-ES" sz="3200" i="1" dirty="0" smtClean="0"/>
              <a:t>?”</a:t>
            </a:r>
            <a:endParaRPr lang="es-ES" sz="3200" i="1" dirty="0"/>
          </a:p>
          <a:p>
            <a:pPr lvl="1">
              <a:lnSpc>
                <a:spcPct val="150000"/>
              </a:lnSpc>
            </a:pPr>
            <a:r>
              <a:rPr lang="es-ES" sz="2800" dirty="0" err="1" smtClean="0"/>
              <a:t>How</a:t>
            </a:r>
            <a:r>
              <a:rPr lang="es-ES" sz="2800" dirty="0" smtClean="0"/>
              <a:t> true, 1-7? </a:t>
            </a:r>
            <a:r>
              <a:rPr lang="es-ES" sz="2800" dirty="0" smtClean="0">
                <a:solidFill>
                  <a:srgbClr val="00B050"/>
                </a:solidFill>
              </a:rPr>
              <a:t>(</a:t>
            </a:r>
            <a:r>
              <a:rPr lang="es-ES" sz="2800" dirty="0" err="1" smtClean="0">
                <a:solidFill>
                  <a:srgbClr val="00B050"/>
                </a:solidFill>
              </a:rPr>
              <a:t>VoC</a:t>
            </a:r>
            <a:r>
              <a:rPr lang="es-ES" sz="2800" dirty="0" smtClean="0">
                <a:solidFill>
                  <a:srgbClr val="00B050"/>
                </a:solidFill>
              </a:rPr>
              <a:t>)</a:t>
            </a:r>
            <a:endParaRPr lang="es-ES" sz="2800" dirty="0">
              <a:solidFill>
                <a:srgbClr val="00B05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s-ES" sz="2800" dirty="0" err="1" smtClean="0"/>
              <a:t>Go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that</a:t>
            </a:r>
            <a:r>
              <a:rPr lang="es-ES" sz="2800" dirty="0" smtClean="0"/>
              <a:t>.</a:t>
            </a:r>
          </a:p>
          <a:p>
            <a:pPr lvl="1"/>
            <a:r>
              <a:rPr lang="es-ES" sz="2800" dirty="0" err="1" smtClean="0"/>
              <a:t>Continue</a:t>
            </a:r>
            <a:r>
              <a:rPr lang="es-ES" sz="2800" dirty="0" smtClean="0"/>
              <a:t> </a:t>
            </a:r>
            <a:r>
              <a:rPr lang="es-ES" sz="2800" dirty="0" err="1" smtClean="0"/>
              <a:t>until</a:t>
            </a:r>
            <a:r>
              <a:rPr lang="es-ES" sz="2800" dirty="0" smtClean="0"/>
              <a:t> </a:t>
            </a:r>
            <a:r>
              <a:rPr lang="es-ES" sz="2800" dirty="0">
                <a:solidFill>
                  <a:srgbClr val="00B050"/>
                </a:solidFill>
              </a:rPr>
              <a:t>(</a:t>
            </a:r>
            <a:r>
              <a:rPr lang="es-ES" sz="2800" dirty="0" err="1">
                <a:solidFill>
                  <a:srgbClr val="00B050"/>
                </a:solidFill>
              </a:rPr>
              <a:t>VoC</a:t>
            </a:r>
            <a:r>
              <a:rPr lang="es-ES" sz="2800" dirty="0" smtClean="0">
                <a:solidFill>
                  <a:srgbClr val="00B050"/>
                </a:solidFill>
              </a:rPr>
              <a:t>)</a:t>
            </a:r>
            <a:r>
              <a:rPr lang="es-ES" sz="2800" dirty="0" smtClean="0"/>
              <a:t> </a:t>
            </a:r>
            <a:r>
              <a:rPr lang="es-ES" sz="2800" dirty="0" err="1" smtClean="0"/>
              <a:t>stops</a:t>
            </a:r>
            <a:r>
              <a:rPr lang="es-ES" sz="2800" dirty="0" smtClean="0"/>
              <a:t> </a:t>
            </a:r>
            <a:r>
              <a:rPr lang="es-ES" sz="2800" dirty="0" err="1" smtClean="0"/>
              <a:t>increasing</a:t>
            </a:r>
            <a:r>
              <a:rPr lang="es-ES" sz="2800" dirty="0" smtClean="0"/>
              <a:t>.</a:t>
            </a:r>
            <a:endParaRPr lang="es-ES" sz="28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Picture 2" descr="| EMDR CIncinnat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39" y="685800"/>
            <a:ext cx="167178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446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6137339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INSTALLATION</a:t>
            </a:r>
            <a:br>
              <a:rPr lang="es-ES" dirty="0" smtClean="0"/>
            </a:br>
            <a:r>
              <a:rPr lang="es-ES" dirty="0" err="1" smtClean="0"/>
              <a:t>Step</a:t>
            </a:r>
            <a:r>
              <a:rPr lang="es-ES" dirty="0" smtClean="0"/>
              <a:t> 12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3600" i="1" dirty="0" err="1" smtClean="0"/>
              <a:t>Talk</a:t>
            </a:r>
            <a:r>
              <a:rPr lang="es-ES" sz="3600" i="1" dirty="0" smtClean="0"/>
              <a:t> </a:t>
            </a:r>
            <a:r>
              <a:rPr lang="es-ES" sz="3600" i="1" dirty="0" err="1" smtClean="0"/>
              <a:t>about</a:t>
            </a:r>
            <a:r>
              <a:rPr lang="es-ES" sz="3600" i="1" dirty="0" smtClean="0"/>
              <a:t> </a:t>
            </a:r>
            <a:r>
              <a:rPr lang="es-ES" sz="3600" i="1" dirty="0" err="1" smtClean="0"/>
              <a:t>experience</a:t>
            </a:r>
            <a:r>
              <a:rPr lang="es-ES" sz="3600" i="1" dirty="0" smtClean="0"/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3600" i="1" dirty="0" err="1" smtClean="0"/>
              <a:t>What</a:t>
            </a:r>
            <a:r>
              <a:rPr lang="es-ES" sz="3600" i="1" dirty="0" smtClean="0"/>
              <a:t> </a:t>
            </a:r>
            <a:r>
              <a:rPr lang="es-ES" sz="3600" i="1" dirty="0" err="1" smtClean="0"/>
              <a:t>happens</a:t>
            </a:r>
            <a:r>
              <a:rPr lang="es-ES" sz="3600" i="1" dirty="0" smtClean="0"/>
              <a:t> </a:t>
            </a:r>
            <a:r>
              <a:rPr lang="es-ES" sz="3600" i="1" dirty="0" err="1" smtClean="0"/>
              <a:t>next</a:t>
            </a:r>
            <a:r>
              <a:rPr lang="es-ES" sz="3600" i="1" dirty="0" smtClean="0"/>
              <a:t>?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ES" sz="3600" i="1" dirty="0"/>
          </a:p>
          <a:p>
            <a:pPr lvl="1">
              <a:lnSpc>
                <a:spcPct val="150000"/>
              </a:lnSpc>
            </a:pPr>
            <a:r>
              <a:rPr lang="es-ES" sz="2800" dirty="0" smtClean="0"/>
              <a:t>More </a:t>
            </a:r>
            <a:r>
              <a:rPr lang="es-ES" sz="2800" dirty="0" err="1" smtClean="0"/>
              <a:t>information</a:t>
            </a:r>
            <a:r>
              <a:rPr lang="es-ES" sz="2800" dirty="0" smtClean="0"/>
              <a:t> </a:t>
            </a:r>
            <a:r>
              <a:rPr lang="es-ES" sz="2800" dirty="0" err="1" smtClean="0"/>
              <a:t>may</a:t>
            </a:r>
            <a:r>
              <a:rPr lang="es-ES" sz="2800" dirty="0" smtClean="0"/>
              <a:t> come up.*</a:t>
            </a:r>
            <a:endParaRPr lang="es-ES" sz="2800" dirty="0"/>
          </a:p>
          <a:p>
            <a:pPr lvl="1">
              <a:lnSpc>
                <a:spcPct val="150000"/>
              </a:lnSpc>
            </a:pPr>
            <a:r>
              <a:rPr lang="es-ES" sz="2800" dirty="0" err="1" smtClean="0"/>
              <a:t>Don’t</a:t>
            </a:r>
            <a:r>
              <a:rPr lang="es-ES" sz="2800" dirty="0" smtClean="0"/>
              <a:t> be </a:t>
            </a:r>
            <a:r>
              <a:rPr lang="es-ES" sz="2800" dirty="0" err="1" smtClean="0"/>
              <a:t>afraid</a:t>
            </a:r>
            <a:r>
              <a:rPr lang="es-ES" sz="2800" dirty="0" smtClean="0"/>
              <a:t> to </a:t>
            </a:r>
            <a:r>
              <a:rPr lang="es-ES" sz="2800" dirty="0" err="1" smtClean="0"/>
              <a:t>ask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help</a:t>
            </a:r>
            <a:r>
              <a:rPr lang="es-ES" sz="2800" dirty="0" smtClean="0"/>
              <a:t>.</a:t>
            </a:r>
            <a:endParaRPr lang="es-ES" sz="28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Picture 2" descr="| EMDR CIncinnat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39" y="685800"/>
            <a:ext cx="167178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2478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u="sng" dirty="0" smtClean="0"/>
              <a:t>GOALS</a:t>
            </a:r>
            <a:br>
              <a:rPr lang="es-ES" sz="3200" u="sng" dirty="0" smtClean="0"/>
            </a:br>
            <a:r>
              <a:rPr lang="es-ES" sz="3200" u="sng" dirty="0" err="1" smtClean="0"/>
              <a:t>Help</a:t>
            </a:r>
            <a:r>
              <a:rPr lang="es-ES" sz="3200" u="sng" dirty="0" smtClean="0"/>
              <a:t> </a:t>
            </a:r>
            <a:r>
              <a:rPr lang="es-ES" sz="3200" u="sng" dirty="0" err="1" smtClean="0"/>
              <a:t>person</a:t>
            </a:r>
            <a:r>
              <a:rPr lang="es-ES" sz="3200" u="sng" dirty="0" smtClean="0"/>
              <a:t> </a:t>
            </a:r>
            <a:r>
              <a:rPr lang="es-ES" sz="3200" u="sng" dirty="0" err="1" smtClean="0"/>
              <a:t>regain</a:t>
            </a:r>
            <a:r>
              <a:rPr lang="es-ES" sz="3200" u="sng" dirty="0" smtClean="0"/>
              <a:t>…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13830"/>
            <a:ext cx="3063240" cy="4084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3611563"/>
          </a:xfrm>
        </p:spPr>
        <p:txBody>
          <a:bodyPr>
            <a:normAutofit fontScale="92500"/>
          </a:bodyPr>
          <a:lstStyle/>
          <a:p>
            <a:r>
              <a:rPr lang="es-ES" sz="2200" dirty="0" err="1" smtClean="0"/>
              <a:t>Emotional</a:t>
            </a:r>
            <a:r>
              <a:rPr lang="es-ES" sz="2200" dirty="0" smtClean="0"/>
              <a:t> </a:t>
            </a:r>
            <a:r>
              <a:rPr lang="es-ES" sz="2200" dirty="0" err="1" smtClean="0"/>
              <a:t>regulation</a:t>
            </a:r>
            <a:r>
              <a:rPr lang="es-ES" sz="2200" dirty="0" smtClean="0"/>
              <a:t>.</a:t>
            </a:r>
          </a:p>
          <a:p>
            <a:r>
              <a:rPr lang="es-ES" sz="2200" dirty="0" err="1"/>
              <a:t>F</a:t>
            </a:r>
            <a:r>
              <a:rPr lang="es-ES" sz="2200" dirty="0" err="1" smtClean="0"/>
              <a:t>eeling</a:t>
            </a:r>
            <a:r>
              <a:rPr lang="es-ES" sz="2200" dirty="0" smtClean="0"/>
              <a:t> of </a:t>
            </a:r>
            <a:r>
              <a:rPr lang="es-ES" sz="2200" dirty="0" err="1" smtClean="0"/>
              <a:t>being</a:t>
            </a:r>
            <a:r>
              <a:rPr lang="es-ES" sz="2200" dirty="0" smtClean="0"/>
              <a:t> in </a:t>
            </a:r>
            <a:r>
              <a:rPr lang="es-ES" sz="2200" dirty="0" err="1" smtClean="0"/>
              <a:t>charge</a:t>
            </a:r>
            <a:r>
              <a:rPr lang="es-ES" sz="2200" dirty="0" smtClean="0"/>
              <a:t> of </a:t>
            </a:r>
            <a:r>
              <a:rPr lang="es-ES" sz="2200" dirty="0" err="1" smtClean="0"/>
              <a:t>themselves</a:t>
            </a:r>
            <a:r>
              <a:rPr lang="es-ES" sz="2200" dirty="0" smtClean="0"/>
              <a:t>.</a:t>
            </a:r>
          </a:p>
          <a:p>
            <a:r>
              <a:rPr lang="es-ES" sz="2200" dirty="0" err="1" smtClean="0"/>
              <a:t>Sense</a:t>
            </a:r>
            <a:r>
              <a:rPr lang="es-ES" sz="2200" dirty="0" smtClean="0"/>
              <a:t> of </a:t>
            </a:r>
            <a:r>
              <a:rPr lang="es-ES" sz="2200" dirty="0" err="1" smtClean="0"/>
              <a:t>being</a:t>
            </a:r>
            <a:r>
              <a:rPr lang="es-ES" sz="2200" dirty="0" smtClean="0"/>
              <a:t> in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here</a:t>
            </a:r>
            <a:r>
              <a:rPr lang="es-ES" sz="2200" dirty="0" smtClean="0"/>
              <a:t> and </a:t>
            </a:r>
            <a:r>
              <a:rPr lang="es-ES" sz="2200" dirty="0" err="1" smtClean="0"/>
              <a:t>now</a:t>
            </a:r>
            <a:r>
              <a:rPr lang="es-ES" sz="2200" dirty="0" smtClean="0"/>
              <a:t>.</a:t>
            </a:r>
          </a:p>
          <a:p>
            <a:endParaRPr lang="es-ES" dirty="0"/>
          </a:p>
          <a:p>
            <a:pPr marL="0" indent="0" algn="ctr">
              <a:buNone/>
            </a:pPr>
            <a:r>
              <a:rPr lang="es-ES" sz="2400" i="1" dirty="0" err="1" smtClean="0"/>
              <a:t>It’s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really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over</a:t>
            </a:r>
            <a:r>
              <a:rPr lang="es-ES" sz="2400" i="1" dirty="0" smtClean="0"/>
              <a:t>, and </a:t>
            </a:r>
            <a:r>
              <a:rPr lang="es-ES" sz="2400" i="1" dirty="0" err="1" smtClean="0"/>
              <a:t>I’m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safe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now</a:t>
            </a:r>
            <a:r>
              <a:rPr lang="es-ES" sz="2400" i="1" dirty="0" smtClean="0"/>
              <a:t>.</a:t>
            </a:r>
          </a:p>
          <a:p>
            <a:pPr marL="0" indent="0" algn="ctr">
              <a:buNone/>
            </a:pPr>
            <a:r>
              <a:rPr lang="es-ES" sz="2400" i="1" dirty="0" smtClean="0"/>
              <a:t>I can </a:t>
            </a:r>
            <a:r>
              <a:rPr lang="es-ES" sz="2400" i="1" dirty="0" err="1" smtClean="0"/>
              <a:t>handle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this</a:t>
            </a:r>
            <a:r>
              <a:rPr lang="es-ES" sz="2400" i="1" dirty="0" smtClean="0"/>
              <a:t>.</a:t>
            </a:r>
          </a:p>
          <a:p>
            <a:pPr marL="0" indent="0">
              <a:buNone/>
            </a:pP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293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838200"/>
          </a:xfrm>
        </p:spPr>
        <p:txBody>
          <a:bodyPr>
            <a:normAutofit/>
          </a:bodyPr>
          <a:lstStyle/>
          <a:p>
            <a:pPr algn="ctr"/>
            <a:r>
              <a:rPr lang="es-ES" sz="3200" u="sng" dirty="0" smtClean="0"/>
              <a:t>THINGS TO AVOID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13830"/>
            <a:ext cx="3063240" cy="4084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3611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2400" dirty="0" err="1" smtClean="0"/>
              <a:t>Making</a:t>
            </a:r>
            <a:r>
              <a:rPr lang="es-ES" sz="2400" dirty="0" smtClean="0"/>
              <a:t> </a:t>
            </a:r>
            <a:r>
              <a:rPr lang="es-ES" sz="2400" dirty="0" err="1" smtClean="0"/>
              <a:t>it</a:t>
            </a:r>
            <a:r>
              <a:rPr lang="es-ES" sz="2400" dirty="0" smtClean="0"/>
              <a:t> </a:t>
            </a:r>
            <a:r>
              <a:rPr lang="es-ES" sz="2400" dirty="0" err="1" smtClean="0"/>
              <a:t>worse</a:t>
            </a:r>
            <a:endParaRPr lang="es-ES" sz="2400" dirty="0" smtClean="0"/>
          </a:p>
          <a:p>
            <a:pPr marL="514350" lvl="1" indent="-285750"/>
            <a:r>
              <a:rPr lang="es-ES" sz="2000" dirty="0" err="1" smtClean="0"/>
              <a:t>Flooding</a:t>
            </a:r>
            <a:endParaRPr lang="es-ES" sz="2000" dirty="0" smtClean="0"/>
          </a:p>
          <a:p>
            <a:pPr marL="514350" lvl="1" indent="-285750"/>
            <a:r>
              <a:rPr lang="es-ES" sz="2000" dirty="0" err="1" smtClean="0"/>
              <a:t>Overwhelm</a:t>
            </a:r>
            <a:endParaRPr lang="es-ES" sz="2000" dirty="0" smtClean="0"/>
          </a:p>
          <a:p>
            <a:pPr marL="514350" lvl="1" indent="-285750"/>
            <a:r>
              <a:rPr lang="es-ES" sz="2000" dirty="0" smtClean="0"/>
              <a:t>Re-</a:t>
            </a:r>
            <a:r>
              <a:rPr lang="es-ES" sz="2000" dirty="0" err="1" smtClean="0"/>
              <a:t>experiencing</a:t>
            </a:r>
            <a:r>
              <a:rPr lang="es-ES" sz="2000" dirty="0" smtClean="0"/>
              <a:t> </a:t>
            </a:r>
            <a:r>
              <a:rPr lang="es-ES" sz="2000" dirty="0" err="1" smtClean="0"/>
              <a:t>traumatic</a:t>
            </a:r>
            <a:r>
              <a:rPr lang="es-ES" sz="2000" dirty="0" smtClean="0"/>
              <a:t> </a:t>
            </a:r>
            <a:r>
              <a:rPr lang="es-ES" sz="2000" dirty="0" err="1" smtClean="0"/>
              <a:t>event</a:t>
            </a:r>
            <a:endParaRPr lang="es-ES" sz="2000" dirty="0" smtClean="0"/>
          </a:p>
          <a:p>
            <a:r>
              <a:rPr lang="es-ES" sz="2400" dirty="0" err="1" smtClean="0"/>
              <a:t>Diving</a:t>
            </a:r>
            <a:r>
              <a:rPr lang="es-ES" sz="2400" dirty="0" smtClean="0"/>
              <a:t> </a:t>
            </a:r>
            <a:r>
              <a:rPr lang="es-ES" sz="2400" dirty="0" err="1" smtClean="0"/>
              <a:t>into</a:t>
            </a:r>
            <a:r>
              <a:rPr lang="es-ES" sz="2400" dirty="0" smtClean="0"/>
              <a:t> </a:t>
            </a:r>
            <a:r>
              <a:rPr lang="es-ES" sz="2400" dirty="0" err="1" smtClean="0"/>
              <a:t>your</a:t>
            </a:r>
            <a:r>
              <a:rPr lang="es-ES" sz="2400" dirty="0" smtClean="0"/>
              <a:t> </a:t>
            </a:r>
            <a:r>
              <a:rPr lang="es-ES" sz="2400" dirty="0" err="1" smtClean="0"/>
              <a:t>person’s</a:t>
            </a:r>
            <a:r>
              <a:rPr lang="es-ES" sz="2400" dirty="0" smtClean="0"/>
              <a:t> crisis.</a:t>
            </a:r>
          </a:p>
          <a:p>
            <a:r>
              <a:rPr lang="es-ES" sz="2400" dirty="0" err="1" smtClean="0"/>
              <a:t>Rescuing</a:t>
            </a:r>
            <a:r>
              <a:rPr lang="es-ES" sz="2400" dirty="0" smtClean="0"/>
              <a:t> </a:t>
            </a:r>
            <a:r>
              <a:rPr lang="es-ES" sz="2400" dirty="0" err="1" smtClean="0"/>
              <a:t>person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 smtClean="0"/>
              <a:t>emotions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Trying</a:t>
            </a:r>
            <a:r>
              <a:rPr lang="es-ES" sz="2400" dirty="0" smtClean="0"/>
              <a:t> to </a:t>
            </a:r>
            <a:r>
              <a:rPr lang="es-ES" sz="2400" dirty="0" err="1" smtClean="0"/>
              <a:t>talk</a:t>
            </a:r>
            <a:r>
              <a:rPr lang="es-ES" sz="2400" dirty="0" smtClean="0"/>
              <a:t> </a:t>
            </a:r>
            <a:r>
              <a:rPr lang="es-ES" sz="2400" dirty="0" err="1" smtClean="0"/>
              <a:t>sense</a:t>
            </a:r>
            <a:r>
              <a:rPr lang="es-ES" sz="2400" dirty="0" smtClean="0"/>
              <a:t> (</a:t>
            </a:r>
            <a:r>
              <a:rPr lang="es-ES" sz="2400" dirty="0" err="1" smtClean="0"/>
              <a:t>lecturing</a:t>
            </a:r>
            <a:r>
              <a:rPr lang="es-ES" sz="2400" dirty="0" smtClean="0"/>
              <a:t>).</a:t>
            </a:r>
          </a:p>
          <a:p>
            <a:pPr marL="0" indent="0">
              <a:buNone/>
            </a:pP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29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533400" y="990600"/>
            <a:ext cx="2286000" cy="2209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Schedule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09800" y="3429000"/>
            <a:ext cx="6705600" cy="1500187"/>
          </a:xfrm>
        </p:spPr>
        <p:txBody>
          <a:bodyPr/>
          <a:lstStyle/>
          <a:p>
            <a:r>
              <a:rPr lang="en-US" dirty="0" smtClean="0"/>
              <a:t>10</a:t>
            </a:r>
            <a:r>
              <a:rPr lang="en-US" dirty="0" smtClean="0"/>
              <a:t>:00-1:30 </a:t>
            </a:r>
            <a:r>
              <a:rPr lang="en-US" dirty="0" smtClean="0"/>
              <a:t>Lecture, Demonstrations, Theory, Discussion</a:t>
            </a:r>
          </a:p>
          <a:p>
            <a:r>
              <a:rPr lang="en-US" dirty="0" smtClean="0"/>
              <a:t>1:30-2:30  </a:t>
            </a:r>
            <a:r>
              <a:rPr lang="en-US" dirty="0" smtClean="0"/>
              <a:t>Break for Lunch</a:t>
            </a:r>
          </a:p>
          <a:p>
            <a:r>
              <a:rPr lang="en-US" dirty="0" smtClean="0"/>
              <a:t>2:30-5:30  </a:t>
            </a:r>
            <a:r>
              <a:rPr lang="en-US" dirty="0" smtClean="0"/>
              <a:t>Small Group </a:t>
            </a:r>
            <a:r>
              <a:rPr lang="en-US" dirty="0" smtClean="0"/>
              <a:t>Practice</a:t>
            </a:r>
          </a:p>
          <a:p>
            <a:r>
              <a:rPr lang="en-US" dirty="0" smtClean="0"/>
              <a:t>5:30-6:00  Closing Circle</a:t>
            </a:r>
            <a:endParaRPr lang="en-US" dirty="0"/>
          </a:p>
        </p:txBody>
      </p:sp>
      <p:pic>
        <p:nvPicPr>
          <p:cNvPr id="4" name="Picture 2" descr="| EMDR CIncinnat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34727"/>
            <a:ext cx="2514600" cy="25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71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u="sng" dirty="0" smtClean="0"/>
              <a:t>WE AREN’T DOING THERAPY, BUT…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13830"/>
            <a:ext cx="3063240" cy="4084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4343400"/>
          </a:xfrm>
        </p:spPr>
        <p:txBody>
          <a:bodyPr>
            <a:normAutofit lnSpcReduction="10000"/>
          </a:bodyPr>
          <a:lstStyle/>
          <a:p>
            <a:r>
              <a:rPr lang="es-ES" sz="2800" i="1" dirty="0" err="1" smtClean="0">
                <a:solidFill>
                  <a:srgbClr val="7030A0"/>
                </a:solidFill>
              </a:rPr>
              <a:t>Presence</a:t>
            </a:r>
            <a:r>
              <a:rPr lang="es-ES" sz="2800" i="1" dirty="0" smtClean="0">
                <a:solidFill>
                  <a:srgbClr val="7030A0"/>
                </a:solidFill>
              </a:rPr>
              <a:t> and </a:t>
            </a:r>
            <a:r>
              <a:rPr lang="es-ES" sz="2800" i="1" dirty="0" err="1" smtClean="0">
                <a:solidFill>
                  <a:srgbClr val="7030A0"/>
                </a:solidFill>
              </a:rPr>
              <a:t>caring</a:t>
            </a:r>
            <a:r>
              <a:rPr lang="es-ES" sz="2800" i="1" dirty="0" smtClean="0">
                <a:solidFill>
                  <a:srgbClr val="7030A0"/>
                </a:solidFill>
              </a:rPr>
              <a:t> and </a:t>
            </a:r>
            <a:r>
              <a:rPr lang="es-ES" sz="2800" i="1" dirty="0" err="1" smtClean="0">
                <a:solidFill>
                  <a:srgbClr val="7030A0"/>
                </a:solidFill>
              </a:rPr>
              <a:t>safe</a:t>
            </a:r>
            <a:r>
              <a:rPr lang="es-ES" sz="2800" i="1" dirty="0" smtClean="0">
                <a:solidFill>
                  <a:srgbClr val="7030A0"/>
                </a:solidFill>
              </a:rPr>
              <a:t>, neutral </a:t>
            </a:r>
            <a:r>
              <a:rPr lang="es-ES" sz="2800" i="1" dirty="0" err="1" smtClean="0">
                <a:solidFill>
                  <a:srgbClr val="7030A0"/>
                </a:solidFill>
              </a:rPr>
              <a:t>attention</a:t>
            </a:r>
            <a:r>
              <a:rPr lang="es-ES" sz="2800" i="1" dirty="0" smtClean="0">
                <a:solidFill>
                  <a:srgbClr val="7030A0"/>
                </a:solidFill>
              </a:rPr>
              <a:t> </a:t>
            </a:r>
            <a:r>
              <a:rPr lang="es-ES" sz="2800" i="1" dirty="0" err="1" smtClean="0">
                <a:solidFill>
                  <a:srgbClr val="7030A0"/>
                </a:solidFill>
              </a:rPr>
              <a:t>heals</a:t>
            </a:r>
            <a:r>
              <a:rPr lang="es-ES" sz="2800" i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s-ES" sz="2800" i="1" dirty="0" err="1" smtClean="0">
                <a:solidFill>
                  <a:schemeClr val="tx2">
                    <a:lumMod val="75000"/>
                  </a:schemeClr>
                </a:solidFill>
              </a:rPr>
              <a:t>We</a:t>
            </a:r>
            <a:r>
              <a:rPr lang="es-ES" sz="2800" i="1" dirty="0" smtClean="0">
                <a:solidFill>
                  <a:schemeClr val="tx2">
                    <a:lumMod val="75000"/>
                  </a:schemeClr>
                </a:solidFill>
              </a:rPr>
              <a:t> can </a:t>
            </a:r>
            <a:r>
              <a:rPr lang="es-ES" sz="2800" i="1" dirty="0" err="1" smtClean="0">
                <a:solidFill>
                  <a:schemeClr val="tx2">
                    <a:lumMod val="75000"/>
                  </a:schemeClr>
                </a:solidFill>
              </a:rPr>
              <a:t>stay</a:t>
            </a:r>
            <a:r>
              <a:rPr lang="es-ES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800" i="1" dirty="0" err="1" smtClean="0">
                <a:solidFill>
                  <a:schemeClr val="tx2">
                    <a:lumMod val="75000"/>
                  </a:schemeClr>
                </a:solidFill>
              </a:rPr>
              <a:t>calm</a:t>
            </a:r>
            <a:r>
              <a:rPr lang="es-ES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800" i="1" dirty="0" err="1" smtClean="0">
                <a:solidFill>
                  <a:schemeClr val="tx2">
                    <a:lumMod val="75000"/>
                  </a:schemeClr>
                </a:solidFill>
              </a:rPr>
              <a:t>while</a:t>
            </a:r>
            <a:r>
              <a:rPr lang="es-ES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800" i="1" dirty="0" err="1" smtClean="0">
                <a:solidFill>
                  <a:schemeClr val="tx2">
                    <a:lumMod val="75000"/>
                  </a:schemeClr>
                </a:solidFill>
              </a:rPr>
              <a:t>person</a:t>
            </a:r>
            <a:r>
              <a:rPr lang="es-ES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800" i="1" dirty="0" err="1" smtClean="0">
                <a:solidFill>
                  <a:schemeClr val="tx2">
                    <a:lumMod val="75000"/>
                  </a:schemeClr>
                </a:solidFill>
              </a:rPr>
              <a:t>calms</a:t>
            </a:r>
            <a:r>
              <a:rPr lang="es-ES" sz="28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s-ES" sz="2800" i="1" dirty="0" err="1" smtClean="0">
                <a:solidFill>
                  <a:schemeClr val="accent3">
                    <a:lumMod val="75000"/>
                  </a:schemeClr>
                </a:solidFill>
              </a:rPr>
              <a:t>We</a:t>
            </a:r>
            <a:r>
              <a:rPr lang="es-ES" sz="2800" i="1" dirty="0" smtClean="0">
                <a:solidFill>
                  <a:schemeClr val="accent3">
                    <a:lumMod val="75000"/>
                  </a:schemeClr>
                </a:solidFill>
              </a:rPr>
              <a:t> can </a:t>
            </a:r>
            <a:r>
              <a:rPr lang="es-ES" sz="2800" i="1" u="sng" dirty="0" err="1" smtClean="0">
                <a:solidFill>
                  <a:schemeClr val="accent3">
                    <a:lumMod val="75000"/>
                  </a:schemeClr>
                </a:solidFill>
              </a:rPr>
              <a:t>possibly</a:t>
            </a:r>
            <a:r>
              <a:rPr lang="es-ES" sz="28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2800" i="1" dirty="0" err="1" smtClean="0">
                <a:solidFill>
                  <a:schemeClr val="accent3">
                    <a:lumMod val="75000"/>
                  </a:schemeClr>
                </a:solidFill>
              </a:rPr>
              <a:t>teach</a:t>
            </a:r>
            <a:r>
              <a:rPr lang="es-ES" sz="2800" i="1" dirty="0" smtClean="0">
                <a:solidFill>
                  <a:schemeClr val="accent3">
                    <a:lumMod val="75000"/>
                  </a:schemeClr>
                </a:solidFill>
              </a:rPr>
              <a:t> simple </a:t>
            </a:r>
            <a:r>
              <a:rPr lang="es-ES" sz="2800" i="1" dirty="0" err="1" smtClean="0">
                <a:solidFill>
                  <a:schemeClr val="accent3">
                    <a:lumMod val="75000"/>
                  </a:schemeClr>
                </a:solidFill>
              </a:rPr>
              <a:t>skills</a:t>
            </a:r>
            <a:r>
              <a:rPr lang="es-ES" sz="2800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29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Toni </a:t>
            </a:r>
            <a:r>
              <a:rPr lang="es-ES" dirty="0" err="1" smtClean="0"/>
              <a:t>Rahman</a:t>
            </a:r>
            <a:r>
              <a:rPr lang="es-ES" dirty="0" smtClean="0"/>
              <a:t>, </a:t>
            </a:r>
            <a:r>
              <a:rPr lang="es-ES" dirty="0" err="1" smtClean="0"/>
              <a:t>Certified</a:t>
            </a:r>
            <a:r>
              <a:rPr lang="es-ES" dirty="0" smtClean="0"/>
              <a:t> EMDRIA </a:t>
            </a:r>
            <a:r>
              <a:rPr lang="es-ES" dirty="0" err="1" smtClean="0"/>
              <a:t>Approved</a:t>
            </a:r>
            <a:r>
              <a:rPr lang="es-ES" dirty="0" smtClean="0"/>
              <a:t> </a:t>
            </a:r>
            <a:r>
              <a:rPr lang="es-ES" dirty="0" err="1" smtClean="0"/>
              <a:t>Consultant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2800" dirty="0" err="1" smtClean="0"/>
              <a:t>Providing</a:t>
            </a:r>
            <a:endParaRPr lang="es-ES" sz="2800" dirty="0"/>
          </a:p>
          <a:p>
            <a:pPr>
              <a:lnSpc>
                <a:spcPct val="150000"/>
              </a:lnSpc>
            </a:pPr>
            <a:r>
              <a:rPr lang="es-ES" sz="2400" baseline="0" dirty="0" smtClean="0"/>
              <a:t>A-TIP Training</a:t>
            </a:r>
            <a:endParaRPr lang="es-ES" sz="2400" baseline="0" dirty="0"/>
          </a:p>
          <a:p>
            <a:pPr>
              <a:lnSpc>
                <a:spcPct val="150000"/>
              </a:lnSpc>
            </a:pPr>
            <a:r>
              <a:rPr lang="es-ES" sz="2400" dirty="0" err="1" smtClean="0"/>
              <a:t>Consultation</a:t>
            </a:r>
            <a:r>
              <a:rPr lang="es-ES" sz="2400" dirty="0" smtClean="0"/>
              <a:t> </a:t>
            </a:r>
            <a:r>
              <a:rPr lang="es-ES" sz="2400" dirty="0" err="1" smtClean="0"/>
              <a:t>toward</a:t>
            </a:r>
            <a:r>
              <a:rPr lang="es-ES" sz="2400" dirty="0" smtClean="0"/>
              <a:t> </a:t>
            </a:r>
            <a:r>
              <a:rPr lang="es-ES" sz="2400" dirty="0" err="1" smtClean="0"/>
              <a:t>becoming</a:t>
            </a:r>
            <a:r>
              <a:rPr lang="es-ES" sz="2400" dirty="0" smtClean="0"/>
              <a:t> EMDR </a:t>
            </a:r>
            <a:r>
              <a:rPr lang="es-ES" sz="2400" dirty="0" err="1" smtClean="0"/>
              <a:t>Certified</a:t>
            </a:r>
            <a:endParaRPr lang="es-ES" sz="2400" baseline="0" dirty="0"/>
          </a:p>
          <a:p>
            <a:pPr>
              <a:lnSpc>
                <a:spcPct val="150000"/>
              </a:lnSpc>
            </a:pPr>
            <a:r>
              <a:rPr lang="es-ES" sz="2400" dirty="0" smtClean="0"/>
              <a:t>Case </a:t>
            </a:r>
            <a:r>
              <a:rPr lang="es-ES" sz="2400" dirty="0" err="1"/>
              <a:t>C</a:t>
            </a:r>
            <a:r>
              <a:rPr lang="es-ES" sz="2400" dirty="0" err="1" smtClean="0"/>
              <a:t>onsultation</a:t>
            </a:r>
            <a:endParaRPr lang="es-ES" sz="2400" baseline="0" dirty="0"/>
          </a:p>
          <a:p>
            <a:pPr lvl="5"/>
            <a:r>
              <a:rPr lang="es-ES" sz="2400" baseline="0" dirty="0" smtClean="0"/>
              <a:t>Individual </a:t>
            </a:r>
            <a:r>
              <a:rPr lang="es-ES" sz="2400" baseline="0" dirty="0" err="1" smtClean="0"/>
              <a:t>Therapy</a:t>
            </a:r>
            <a:endParaRPr lang="es-ES" sz="2400" baseline="0" dirty="0" smtClean="0"/>
          </a:p>
          <a:p>
            <a:pPr lvl="5"/>
            <a:r>
              <a:rPr lang="es-ES" sz="2400" dirty="0" smtClean="0"/>
              <a:t>Pop-Up </a:t>
            </a:r>
            <a:r>
              <a:rPr lang="es-ES" sz="2400" dirty="0" err="1" smtClean="0"/>
              <a:t>Clinic</a:t>
            </a:r>
            <a:r>
              <a:rPr lang="es-ES" sz="2400" dirty="0" smtClean="0"/>
              <a:t> </a:t>
            </a:r>
            <a:r>
              <a:rPr lang="es-ES" sz="2400" dirty="0" err="1" smtClean="0"/>
              <a:t>Consultation</a:t>
            </a:r>
            <a:endParaRPr lang="es-ES" sz="2400" dirty="0" smtClean="0"/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>
              <a:lnSpc>
                <a:spcPct val="150000"/>
              </a:lnSpc>
            </a:pPr>
            <a:endParaRPr lang="es-ES" dirty="0"/>
          </a:p>
          <a:p>
            <a:pPr marL="2628900" lvl="6" indent="0">
              <a:buNone/>
            </a:pPr>
            <a:r>
              <a:rPr lang="es-ES" i="1" dirty="0" err="1" smtClean="0"/>
              <a:t>Brought</a:t>
            </a:r>
            <a:r>
              <a:rPr lang="es-ES" i="1" dirty="0" smtClean="0"/>
              <a:t> to </a:t>
            </a:r>
            <a:r>
              <a:rPr lang="es-ES" i="1" dirty="0" err="1" smtClean="0"/>
              <a:t>you</a:t>
            </a:r>
            <a:r>
              <a:rPr lang="es-ES" i="1" dirty="0" smtClean="0"/>
              <a:t> </a:t>
            </a:r>
            <a:r>
              <a:rPr lang="es-ES" i="1" dirty="0" err="1" smtClean="0"/>
              <a:t>by</a:t>
            </a:r>
            <a:r>
              <a:rPr lang="es-ES" i="1" dirty="0" smtClean="0"/>
              <a:t> </a:t>
            </a:r>
            <a:r>
              <a:rPr lang="es-ES" i="1" dirty="0" err="1" smtClean="0"/>
              <a:t>Traveling</a:t>
            </a:r>
            <a:r>
              <a:rPr lang="es-ES" i="1" dirty="0" smtClean="0"/>
              <a:t> </a:t>
            </a:r>
            <a:r>
              <a:rPr lang="es-ES" i="1" dirty="0" err="1" smtClean="0"/>
              <a:t>Healer</a:t>
            </a:r>
            <a:endParaRPr lang="es-ES" i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22662"/>
            <a:ext cx="1600200" cy="20879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533400" y="990600"/>
            <a:ext cx="2286000" cy="2209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Roy </a:t>
            </a:r>
            <a:r>
              <a:rPr lang="es-ES" dirty="0" err="1" smtClean="0"/>
              <a:t>Kiessling</a:t>
            </a:r>
            <a:r>
              <a:rPr lang="es-ES" dirty="0" smtClean="0"/>
              <a:t>, EMDR </a:t>
            </a:r>
            <a:r>
              <a:rPr lang="es-ES" dirty="0" err="1" smtClean="0"/>
              <a:t>Consulting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/>
              <a:t>(</a:t>
            </a:r>
            <a:r>
              <a:rPr lang="en-US" sz="2600" dirty="0" smtClean="0"/>
              <a:t>513) 324-3637</a:t>
            </a:r>
            <a:endParaRPr lang="en-US" sz="2600" dirty="0" smtClean="0">
              <a:hlinkClick r:id="rId3"/>
            </a:endParaRPr>
          </a:p>
          <a:p>
            <a:r>
              <a:rPr lang="en-US" sz="2600" dirty="0" smtClean="0">
                <a:hlinkClick r:id="rId3"/>
              </a:rPr>
              <a:t>roy@emdrconsulting.com</a:t>
            </a:r>
            <a:r>
              <a:rPr lang="en-US" sz="2600" dirty="0"/>
              <a:t> </a:t>
            </a:r>
            <a:endParaRPr lang="es-ES" sz="2600" dirty="0" smtClean="0">
              <a:hlinkClick r:id="rId4"/>
            </a:endParaRPr>
          </a:p>
          <a:p>
            <a:r>
              <a:rPr lang="es-ES" sz="2600" dirty="0" smtClean="0"/>
              <a:t>www.emdrconsulting.com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pic>
        <p:nvPicPr>
          <p:cNvPr id="2050" name="Picture 2" descr="| EMDR CIncinnat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366712"/>
            <a:ext cx="344805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4572000"/>
            <a:ext cx="5105400" cy="1447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3600" b="0" kern="1200" cap="none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sz="6100" dirty="0"/>
              <a:t>Toni Rahman, LCSW</a:t>
            </a:r>
          </a:p>
          <a:p>
            <a:r>
              <a:rPr lang="en-US" dirty="0" smtClean="0"/>
              <a:t>(573) 999-6011</a:t>
            </a:r>
          </a:p>
          <a:p>
            <a:r>
              <a:rPr lang="en-US" dirty="0" smtClean="0">
                <a:hlinkClick r:id="rId6"/>
              </a:rPr>
              <a:t>toniarahman@hotmail.com</a:t>
            </a:r>
            <a:endParaRPr lang="en-US" dirty="0" smtClean="0"/>
          </a:p>
          <a:p>
            <a:r>
              <a:rPr lang="en-US" dirty="0" smtClean="0"/>
              <a:t>www.tonirahman.com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533400" y="990600"/>
            <a:ext cx="2286000" cy="2209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Roy </a:t>
            </a:r>
            <a:r>
              <a:rPr lang="en-US" dirty="0" err="1" smtClean="0"/>
              <a:t>Kiessling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19400" y="3505200"/>
            <a:ext cx="5867400" cy="1500187"/>
          </a:xfrm>
        </p:spPr>
        <p:txBody>
          <a:bodyPr/>
          <a:lstStyle/>
          <a:p>
            <a:r>
              <a:rPr lang="en-US" dirty="0" smtClean="0"/>
              <a:t>General: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vimeo.com/emdrconsulting</a:t>
            </a:r>
            <a:endParaRPr lang="en-US" dirty="0" smtClean="0"/>
          </a:p>
          <a:p>
            <a:r>
              <a:rPr lang="en-US"/>
              <a:t>A-TIP </a:t>
            </a:r>
            <a:r>
              <a:rPr lang="en-US" smtClean="0"/>
              <a:t>Demo</a:t>
            </a:r>
            <a:r>
              <a:rPr lang="en-US"/>
              <a:t>: </a:t>
            </a:r>
            <a:r>
              <a:rPr lang="en-US">
                <a:hlinkClick r:id="rId3"/>
              </a:rPr>
              <a:t>https://</a:t>
            </a:r>
            <a:r>
              <a:rPr lang="en-US" smtClean="0">
                <a:hlinkClick r:id="rId3"/>
              </a:rPr>
              <a:t>vimeo.com/277699679</a:t>
            </a:r>
            <a:endParaRPr lang="en-US" smtClean="0"/>
          </a:p>
          <a:p>
            <a:endParaRPr lang="en-US" dirty="0"/>
          </a:p>
        </p:txBody>
      </p:sp>
      <p:pic>
        <p:nvPicPr>
          <p:cNvPr id="4" name="Picture 2" descr="| EMDR CIncinnat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34727"/>
            <a:ext cx="2514600" cy="25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8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S" u="sng" dirty="0" smtClean="0"/>
              <a:t>PREPARATION</a:t>
            </a:r>
            <a:br>
              <a:rPr lang="es-ES" u="sng" dirty="0" smtClean="0"/>
            </a:br>
            <a:r>
              <a:rPr lang="es-ES" i="1" dirty="0" err="1" smtClean="0"/>
              <a:t>presence</a:t>
            </a:r>
            <a:r>
              <a:rPr lang="es-ES" i="1" dirty="0" smtClean="0"/>
              <a:t> </a:t>
            </a:r>
            <a:r>
              <a:rPr lang="es-ES" i="1" dirty="0" err="1"/>
              <a:t>h</a:t>
            </a:r>
            <a:r>
              <a:rPr lang="es-ES" i="1" dirty="0" err="1" smtClean="0"/>
              <a:t>eals</a:t>
            </a:r>
            <a:r>
              <a:rPr lang="es-ES" u="sng" dirty="0" smtClean="0"/>
              <a:t/>
            </a:r>
            <a:br>
              <a:rPr lang="es-ES" u="sng" dirty="0" smtClean="0"/>
            </a:b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13830"/>
            <a:ext cx="3063240" cy="4084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3611563"/>
          </a:xfrm>
        </p:spPr>
        <p:txBody>
          <a:bodyPr>
            <a:normAutofit lnSpcReduction="10000"/>
          </a:bodyPr>
          <a:lstStyle/>
          <a:p>
            <a:r>
              <a:rPr lang="es-ES" dirty="0" err="1"/>
              <a:t>A</a:t>
            </a:r>
            <a:r>
              <a:rPr lang="es-ES" dirty="0" err="1" smtClean="0"/>
              <a:t>ttention</a:t>
            </a:r>
            <a:endParaRPr lang="es-ES" dirty="0" smtClean="0"/>
          </a:p>
          <a:p>
            <a:r>
              <a:rPr lang="es-ES" dirty="0" err="1" smtClean="0"/>
              <a:t>Attunement</a:t>
            </a:r>
            <a:endParaRPr lang="es-ES" dirty="0" smtClean="0"/>
          </a:p>
          <a:p>
            <a:r>
              <a:rPr lang="es-ES" dirty="0" err="1" smtClean="0"/>
              <a:t>Mirroring</a:t>
            </a:r>
            <a:endParaRPr lang="es-ES" dirty="0" smtClean="0"/>
          </a:p>
          <a:p>
            <a:r>
              <a:rPr lang="es-ES" dirty="0" err="1" smtClean="0"/>
              <a:t>Nonverbal</a:t>
            </a:r>
            <a:r>
              <a:rPr lang="es-ES" dirty="0" smtClean="0"/>
              <a:t> </a:t>
            </a:r>
            <a:r>
              <a:rPr lang="es-ES" dirty="0" err="1" smtClean="0"/>
              <a:t>Affirmation</a:t>
            </a:r>
            <a:endParaRPr lang="es-ES" dirty="0" smtClean="0"/>
          </a:p>
          <a:p>
            <a:r>
              <a:rPr lang="es-ES" dirty="0" err="1" smtClean="0"/>
              <a:t>Unconditional</a:t>
            </a:r>
            <a:r>
              <a:rPr lang="es-ES" dirty="0" smtClean="0"/>
              <a:t> </a:t>
            </a:r>
            <a:r>
              <a:rPr lang="es-ES" dirty="0" err="1" smtClean="0"/>
              <a:t>Acceptance</a:t>
            </a:r>
            <a:r>
              <a:rPr lang="es-ES" dirty="0" smtClean="0"/>
              <a:t> </a:t>
            </a:r>
          </a:p>
          <a:p>
            <a:r>
              <a:rPr lang="es-ES" dirty="0" smtClean="0"/>
              <a:t>Neutral </a:t>
            </a:r>
            <a:r>
              <a:rPr lang="es-ES" dirty="0" err="1"/>
              <a:t>L</a:t>
            </a:r>
            <a:r>
              <a:rPr lang="es-ES" dirty="0" err="1" smtClean="0"/>
              <a:t>istening</a:t>
            </a:r>
            <a:endParaRPr lang="es-ES" dirty="0" smtClean="0"/>
          </a:p>
          <a:p>
            <a:r>
              <a:rPr lang="es-ES" dirty="0" err="1" smtClean="0"/>
              <a:t>Nonjudgmental</a:t>
            </a:r>
            <a:r>
              <a:rPr lang="es-ES" dirty="0" smtClean="0"/>
              <a:t> </a:t>
            </a:r>
            <a:r>
              <a:rPr lang="es-ES" dirty="0" err="1" smtClean="0"/>
              <a:t>Witness</a:t>
            </a:r>
            <a:endParaRPr lang="es-ES" dirty="0" smtClean="0"/>
          </a:p>
          <a:p>
            <a:r>
              <a:rPr lang="es-ES" dirty="0" err="1" smtClean="0"/>
              <a:t>Being</a:t>
            </a:r>
            <a:r>
              <a:rPr lang="es-ES" dirty="0" smtClean="0"/>
              <a:t> a </a:t>
            </a:r>
            <a:r>
              <a:rPr lang="es-ES" dirty="0" err="1" smtClean="0"/>
              <a:t>Parent</a:t>
            </a:r>
            <a:r>
              <a:rPr lang="es-ES" dirty="0" smtClean="0"/>
              <a:t> “Stand-In”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S" u="sng" dirty="0" smtClean="0"/>
              <a:t>PREPARATION</a:t>
            </a:r>
            <a:br>
              <a:rPr lang="es-ES" u="sng" dirty="0" smtClean="0"/>
            </a:br>
            <a:r>
              <a:rPr lang="es-ES" i="1" dirty="0" err="1" smtClean="0"/>
              <a:t>our</a:t>
            </a:r>
            <a:r>
              <a:rPr lang="es-ES" dirty="0" smtClean="0"/>
              <a:t> </a:t>
            </a:r>
            <a:r>
              <a:rPr lang="es-ES" i="1" dirty="0" err="1" smtClean="0"/>
              <a:t>purpose</a:t>
            </a:r>
            <a:r>
              <a:rPr lang="es-ES" u="sng" dirty="0" smtClean="0"/>
              <a:t/>
            </a:r>
            <a:br>
              <a:rPr lang="es-ES" u="sng" dirty="0" smtClean="0"/>
            </a:b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13830"/>
            <a:ext cx="3063240" cy="4084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3611563"/>
          </a:xfrm>
        </p:spPr>
        <p:txBody>
          <a:bodyPr/>
          <a:lstStyle/>
          <a:p>
            <a:r>
              <a:rPr lang="es-ES" dirty="0" smtClean="0"/>
              <a:t>To </a:t>
            </a:r>
            <a:r>
              <a:rPr lang="es-ES" dirty="0" err="1" smtClean="0"/>
              <a:t>bring</a:t>
            </a:r>
            <a:r>
              <a:rPr lang="es-ES" dirty="0" smtClean="0"/>
              <a:t> a </a:t>
            </a:r>
            <a:r>
              <a:rPr lang="es-ES" dirty="0" err="1" smtClean="0"/>
              <a:t>person</a:t>
            </a:r>
            <a:r>
              <a:rPr lang="es-ES" dirty="0" smtClean="0"/>
              <a:t> back to </a:t>
            </a:r>
            <a:r>
              <a:rPr lang="es-ES" dirty="0" err="1" smtClean="0"/>
              <a:t>present</a:t>
            </a:r>
            <a:endParaRPr lang="es-ES" dirty="0" smtClean="0"/>
          </a:p>
          <a:p>
            <a:r>
              <a:rPr lang="es-ES" dirty="0" smtClean="0"/>
              <a:t>To </a:t>
            </a:r>
            <a:r>
              <a:rPr lang="es-ES" dirty="0" err="1" smtClean="0"/>
              <a:t>connect</a:t>
            </a:r>
            <a:r>
              <a:rPr lang="es-ES" dirty="0" smtClean="0"/>
              <a:t> a </a:t>
            </a:r>
            <a:r>
              <a:rPr lang="es-ES" dirty="0" err="1" smtClean="0"/>
              <a:t>person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 </a:t>
            </a:r>
            <a:r>
              <a:rPr lang="es-ES" dirty="0" err="1" smtClean="0"/>
              <a:t>experience</a:t>
            </a:r>
            <a:endParaRPr lang="es-ES" dirty="0" smtClean="0"/>
          </a:p>
          <a:p>
            <a:pPr lvl="1"/>
            <a:r>
              <a:rPr lang="es-ES" dirty="0" err="1" smtClean="0"/>
              <a:t>Body</a:t>
            </a:r>
            <a:endParaRPr lang="es-ES" dirty="0"/>
          </a:p>
          <a:p>
            <a:pPr lvl="1"/>
            <a:r>
              <a:rPr lang="es-ES" dirty="0" err="1" smtClean="0"/>
              <a:t>Emotions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826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S" u="sng" dirty="0" smtClean="0"/>
              <a:t>PREPARATION</a:t>
            </a:r>
            <a:br>
              <a:rPr lang="es-ES" u="sng" dirty="0" smtClean="0"/>
            </a:br>
            <a:r>
              <a:rPr lang="es-ES" i="1" dirty="0" err="1" smtClean="0"/>
              <a:t>This</a:t>
            </a:r>
            <a:r>
              <a:rPr lang="es-ES" i="1" dirty="0" smtClean="0"/>
              <a:t> </a:t>
            </a:r>
            <a:r>
              <a:rPr lang="es-ES" i="1" dirty="0" err="1" smtClean="0"/>
              <a:t>is</a:t>
            </a:r>
            <a:r>
              <a:rPr lang="es-ES" i="1" dirty="0" smtClean="0"/>
              <a:t> NOT:</a:t>
            </a:r>
            <a:r>
              <a:rPr lang="es-ES" u="sng" dirty="0" smtClean="0"/>
              <a:t/>
            </a:r>
            <a:br>
              <a:rPr lang="es-ES" u="sng" dirty="0" smtClean="0"/>
            </a:b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13830"/>
            <a:ext cx="3063240" cy="4084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3611563"/>
          </a:xfrm>
        </p:spPr>
        <p:txBody>
          <a:bodyPr>
            <a:normAutofit/>
          </a:bodyPr>
          <a:lstStyle/>
          <a:p>
            <a:r>
              <a:rPr lang="es-ES" sz="2800" dirty="0" err="1" smtClean="0"/>
              <a:t>Rescuing</a:t>
            </a:r>
            <a:endParaRPr lang="es-ES" sz="2800" dirty="0" smtClean="0"/>
          </a:p>
          <a:p>
            <a:r>
              <a:rPr lang="es-ES" sz="2800" dirty="0" err="1" smtClean="0"/>
              <a:t>Fixing</a:t>
            </a:r>
            <a:endParaRPr lang="es-ES" sz="2800" dirty="0" smtClean="0"/>
          </a:p>
          <a:p>
            <a:r>
              <a:rPr lang="es-ES" sz="2800" dirty="0" err="1" smtClean="0"/>
              <a:t>Being</a:t>
            </a:r>
            <a:r>
              <a:rPr lang="es-ES" sz="2800" dirty="0" smtClean="0"/>
              <a:t> </a:t>
            </a:r>
            <a:r>
              <a:rPr lang="es-ES" sz="2800" dirty="0" err="1" smtClean="0"/>
              <a:t>an</a:t>
            </a:r>
            <a:r>
              <a:rPr lang="es-ES" sz="2800" dirty="0" smtClean="0"/>
              <a:t> </a:t>
            </a:r>
            <a:r>
              <a:rPr lang="es-ES" sz="2800" dirty="0" err="1" smtClean="0"/>
              <a:t>expert</a:t>
            </a:r>
            <a:endParaRPr lang="es-ES" sz="2800" dirty="0" smtClean="0"/>
          </a:p>
          <a:p>
            <a:endParaRPr lang="es-ES" dirty="0"/>
          </a:p>
          <a:p>
            <a:pPr marL="0" indent="0">
              <a:buNone/>
            </a:pPr>
            <a:r>
              <a:rPr lang="es-ES" sz="1800" i="1" dirty="0" smtClean="0"/>
              <a:t>(</a:t>
            </a:r>
            <a:r>
              <a:rPr lang="es-ES" sz="1800" i="1" dirty="0" err="1" smtClean="0"/>
              <a:t>That</a:t>
            </a:r>
            <a:r>
              <a:rPr lang="es-ES" sz="1800" i="1" dirty="0" smtClean="0"/>
              <a:t> </a:t>
            </a:r>
            <a:r>
              <a:rPr lang="es-ES" sz="1800" i="1" dirty="0" err="1" smtClean="0"/>
              <a:t>person</a:t>
            </a:r>
            <a:r>
              <a:rPr lang="es-ES" sz="1800" i="1" dirty="0" smtClean="0"/>
              <a:t> </a:t>
            </a:r>
            <a:r>
              <a:rPr lang="es-ES" sz="1800" i="1" dirty="0" err="1" smtClean="0"/>
              <a:t>is</a:t>
            </a:r>
            <a:r>
              <a:rPr lang="es-ES" sz="1800" i="1" dirty="0" smtClean="0"/>
              <a:t> </a:t>
            </a:r>
            <a:r>
              <a:rPr lang="es-ES" sz="1800" i="1" dirty="0" err="1" smtClean="0"/>
              <a:t>the</a:t>
            </a:r>
            <a:r>
              <a:rPr lang="es-ES" sz="1800" i="1" dirty="0" smtClean="0"/>
              <a:t> </a:t>
            </a:r>
            <a:r>
              <a:rPr lang="es-ES" sz="1800" i="1" dirty="0" err="1" smtClean="0"/>
              <a:t>expert</a:t>
            </a:r>
            <a:r>
              <a:rPr lang="es-ES" sz="1800" i="1" dirty="0" smtClean="0"/>
              <a:t> of </a:t>
            </a:r>
            <a:r>
              <a:rPr lang="es-ES" sz="1800" i="1" dirty="0" err="1" smtClean="0"/>
              <a:t>him</a:t>
            </a:r>
            <a:r>
              <a:rPr lang="es-ES" sz="1800" i="1" dirty="0" smtClean="0"/>
              <a:t>/</a:t>
            </a:r>
            <a:r>
              <a:rPr lang="es-ES" sz="1800" i="1" dirty="0" err="1" smtClean="0"/>
              <a:t>herself</a:t>
            </a:r>
            <a:r>
              <a:rPr lang="es-ES" sz="1800" i="1" dirty="0" smtClean="0"/>
              <a:t>.)</a:t>
            </a:r>
          </a:p>
          <a:p>
            <a:pPr marL="0" indent="0">
              <a:buNone/>
            </a:pP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826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S" u="sng" dirty="0" smtClean="0"/>
              <a:t>PREPARATION</a:t>
            </a:r>
            <a:br>
              <a:rPr lang="es-ES" u="sng" dirty="0" smtClean="0"/>
            </a:br>
            <a:r>
              <a:rPr lang="es-ES" b="1" i="1" dirty="0" err="1" smtClean="0">
                <a:solidFill>
                  <a:srgbClr val="FF0000"/>
                </a:solidFill>
              </a:rPr>
              <a:t>empath</a:t>
            </a:r>
            <a:r>
              <a:rPr lang="es-ES" b="1" i="1" dirty="0" smtClean="0">
                <a:solidFill>
                  <a:srgbClr val="FF0000"/>
                </a:solidFill>
              </a:rPr>
              <a:t> </a:t>
            </a:r>
            <a:r>
              <a:rPr lang="es-ES" b="1" i="1" dirty="0" err="1" smtClean="0">
                <a:solidFill>
                  <a:srgbClr val="FF0000"/>
                </a:solidFill>
              </a:rPr>
              <a:t>warning</a:t>
            </a:r>
            <a:r>
              <a:rPr lang="es-ES" u="sng" dirty="0" smtClean="0"/>
              <a:t/>
            </a:r>
            <a:br>
              <a:rPr lang="es-ES" u="sng" dirty="0" smtClean="0"/>
            </a:b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13830"/>
            <a:ext cx="3063240" cy="4084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286000"/>
            <a:ext cx="4648200" cy="3611563"/>
          </a:xfrm>
        </p:spPr>
        <p:txBody>
          <a:bodyPr/>
          <a:lstStyle/>
          <a:p>
            <a:pPr marL="0" indent="0" algn="ctr">
              <a:buNone/>
            </a:pPr>
            <a:r>
              <a:rPr lang="es-ES" sz="2800" i="1" dirty="0" err="1" smtClean="0"/>
              <a:t>If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you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notice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yourself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joining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them</a:t>
            </a:r>
            <a:r>
              <a:rPr lang="es-ES" sz="2800" i="1" dirty="0" smtClean="0"/>
              <a:t> in </a:t>
            </a:r>
            <a:r>
              <a:rPr lang="es-ES" sz="2800" i="1" dirty="0" err="1" smtClean="0"/>
              <a:t>their</a:t>
            </a:r>
            <a:r>
              <a:rPr lang="es-ES" sz="2800" i="1" dirty="0" smtClean="0"/>
              <a:t> chaos:</a:t>
            </a:r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sz="3200" dirty="0" err="1" smtClean="0"/>
              <a:t>Check</a:t>
            </a:r>
            <a:r>
              <a:rPr lang="es-ES" sz="3200" dirty="0" smtClean="0"/>
              <a:t> </a:t>
            </a:r>
            <a:r>
              <a:rPr lang="es-ES" sz="3200" dirty="0" err="1" smtClean="0"/>
              <a:t>yourself</a:t>
            </a:r>
            <a:r>
              <a:rPr lang="es-ES" sz="3200" dirty="0" smtClean="0"/>
              <a:t>.</a:t>
            </a:r>
            <a:endParaRPr lang="es-ES" sz="3200" dirty="0"/>
          </a:p>
          <a:p>
            <a:pPr marL="0" indent="0">
              <a:buNone/>
            </a:pP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507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6137339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PREPARATION</a:t>
            </a:r>
            <a:br>
              <a:rPr lang="es-ES" dirty="0" smtClean="0"/>
            </a:br>
            <a:r>
              <a:rPr lang="es-ES" dirty="0" err="1" smtClean="0"/>
              <a:t>Step</a:t>
            </a:r>
            <a:r>
              <a:rPr lang="es-ES" dirty="0" smtClean="0"/>
              <a:t> 1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ES" sz="3200" dirty="0" err="1" smtClean="0"/>
              <a:t>Explain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value</a:t>
            </a:r>
            <a:r>
              <a:rPr lang="es-ES" sz="3200" dirty="0" smtClean="0"/>
              <a:t> of </a:t>
            </a:r>
            <a:r>
              <a:rPr lang="es-ES" sz="3200" dirty="0" err="1" smtClean="0"/>
              <a:t>eye</a:t>
            </a:r>
            <a:r>
              <a:rPr lang="es-ES" sz="3200" dirty="0" smtClean="0"/>
              <a:t> </a:t>
            </a:r>
            <a:r>
              <a:rPr lang="es-ES" sz="3200" dirty="0" err="1" smtClean="0"/>
              <a:t>movements</a:t>
            </a:r>
            <a:r>
              <a:rPr lang="es-ES" sz="3200" dirty="0" smtClean="0"/>
              <a:t>:</a:t>
            </a:r>
            <a:endParaRPr lang="es-ES" sz="3200" dirty="0"/>
          </a:p>
          <a:p>
            <a:pPr lvl="1">
              <a:lnSpc>
                <a:spcPct val="150000"/>
              </a:lnSpc>
            </a:pPr>
            <a:r>
              <a:rPr lang="es-ES" sz="2800" dirty="0" smtClean="0"/>
              <a:t>Reduce </a:t>
            </a:r>
            <a:r>
              <a:rPr lang="es-ES" sz="2800" dirty="0" err="1" smtClean="0"/>
              <a:t>vividness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image</a:t>
            </a:r>
            <a:endParaRPr lang="es-ES" sz="2800" dirty="0"/>
          </a:p>
          <a:p>
            <a:pPr lvl="1">
              <a:lnSpc>
                <a:spcPct val="150000"/>
              </a:lnSpc>
            </a:pPr>
            <a:r>
              <a:rPr lang="es-ES" sz="2800" dirty="0" err="1" smtClean="0"/>
              <a:t>Provide</a:t>
            </a:r>
            <a:r>
              <a:rPr lang="es-ES" sz="2800" dirty="0" smtClean="0"/>
              <a:t> </a:t>
            </a:r>
            <a:r>
              <a:rPr lang="es-ES" sz="2800" dirty="0" err="1" smtClean="0"/>
              <a:t>some</a:t>
            </a:r>
            <a:r>
              <a:rPr lang="es-ES" sz="2800" dirty="0" smtClean="0"/>
              <a:t> </a:t>
            </a:r>
            <a:r>
              <a:rPr lang="es-ES" sz="2800" dirty="0" err="1" smtClean="0"/>
              <a:t>calming</a:t>
            </a:r>
            <a:endParaRPr lang="es-ES" sz="28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Picture 2" descr="| EMDR CIncinnat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39" y="685800"/>
            <a:ext cx="167178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6137339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PREPARATION</a:t>
            </a:r>
            <a:br>
              <a:rPr lang="es-ES" dirty="0" smtClean="0"/>
            </a:br>
            <a:r>
              <a:rPr lang="es-ES" dirty="0" err="1" smtClean="0"/>
              <a:t>Step</a:t>
            </a:r>
            <a:r>
              <a:rPr lang="es-ES" dirty="0" smtClean="0"/>
              <a:t> 2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ES" sz="3200" dirty="0" err="1" smtClean="0"/>
              <a:t>Obtain</a:t>
            </a:r>
            <a:r>
              <a:rPr lang="es-ES" sz="3200" dirty="0" smtClean="0"/>
              <a:t> </a:t>
            </a:r>
            <a:r>
              <a:rPr lang="es-ES" sz="3200" dirty="0" err="1" smtClean="0"/>
              <a:t>informed</a:t>
            </a:r>
            <a:r>
              <a:rPr lang="es-ES" sz="3200" dirty="0" smtClean="0"/>
              <a:t> </a:t>
            </a:r>
            <a:r>
              <a:rPr lang="es-ES" sz="3200" dirty="0" err="1" smtClean="0"/>
              <a:t>consent</a:t>
            </a:r>
            <a:r>
              <a:rPr lang="es-ES" sz="3200" dirty="0" smtClean="0"/>
              <a:t> - EM</a:t>
            </a:r>
            <a:endParaRPr lang="es-ES" sz="3200" dirty="0"/>
          </a:p>
          <a:p>
            <a:pPr lvl="1">
              <a:lnSpc>
                <a:spcPct val="150000"/>
              </a:lnSpc>
            </a:pPr>
            <a:r>
              <a:rPr lang="es-ES" sz="2800" dirty="0" err="1" smtClean="0"/>
              <a:t>They</a:t>
            </a:r>
            <a:r>
              <a:rPr lang="es-ES" sz="2800" dirty="0" smtClean="0"/>
              <a:t> </a:t>
            </a:r>
            <a:r>
              <a:rPr lang="es-ES" sz="2800" dirty="0" err="1" smtClean="0"/>
              <a:t>stay</a:t>
            </a:r>
            <a:r>
              <a:rPr lang="es-ES" sz="2800" dirty="0" smtClean="0"/>
              <a:t> in </a:t>
            </a:r>
            <a:r>
              <a:rPr lang="es-ES" sz="2800" dirty="0" err="1" smtClean="0"/>
              <a:t>charge</a:t>
            </a:r>
            <a:r>
              <a:rPr lang="es-ES" sz="2800" dirty="0" smtClean="0"/>
              <a:t> of </a:t>
            </a:r>
            <a:r>
              <a:rPr lang="es-ES" sz="2800" dirty="0" err="1" smtClean="0"/>
              <a:t>their</a:t>
            </a:r>
            <a:r>
              <a:rPr lang="es-ES" sz="2800" dirty="0" smtClean="0"/>
              <a:t> </a:t>
            </a:r>
            <a:r>
              <a:rPr lang="es-ES" sz="2800" dirty="0" err="1" smtClean="0"/>
              <a:t>process</a:t>
            </a:r>
            <a:r>
              <a:rPr lang="es-ES" sz="2800" dirty="0" smtClean="0"/>
              <a:t>.</a:t>
            </a:r>
            <a:endParaRPr lang="es-ES" sz="2800" dirty="0"/>
          </a:p>
          <a:p>
            <a:pPr lvl="1">
              <a:lnSpc>
                <a:spcPct val="150000"/>
              </a:lnSpc>
            </a:pPr>
            <a:r>
              <a:rPr lang="es-ES" sz="2800" dirty="0" smtClean="0"/>
              <a:t>I </a:t>
            </a:r>
            <a:r>
              <a:rPr lang="es-ES" sz="2800" dirty="0" err="1" smtClean="0"/>
              <a:t>provide</a:t>
            </a:r>
            <a:r>
              <a:rPr lang="es-ES" sz="2800" dirty="0" smtClean="0"/>
              <a:t> safety and </a:t>
            </a:r>
            <a:r>
              <a:rPr lang="es-ES" sz="2800" dirty="0" err="1" smtClean="0"/>
              <a:t>structure</a:t>
            </a:r>
            <a:r>
              <a:rPr lang="es-ES" sz="2800" dirty="0" smtClean="0"/>
              <a:t>.</a:t>
            </a:r>
            <a:endParaRPr lang="es-ES" sz="28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Picture 2" descr="| EMDR CIncinnat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39" y="685800"/>
            <a:ext cx="167178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5692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heme/theme1.xml><?xml version="1.0" encoding="utf-8"?>
<a:theme xmlns:a="http://schemas.openxmlformats.org/drawingml/2006/main" name="Informe de estado del proyec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1404</Words>
  <Application>Microsoft Office PowerPoint</Application>
  <PresentationFormat>Presentación en pantalla (4:3)</PresentationFormat>
  <Paragraphs>226</Paragraphs>
  <Slides>22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Informe de estado del proyecto</vt:lpstr>
      <vt:lpstr>A-TIP First Aid for the Mind  </vt:lpstr>
      <vt:lpstr>Today’s Schedule</vt:lpstr>
      <vt:lpstr>Meet Roy Kiessling</vt:lpstr>
      <vt:lpstr>PREPARATION presence heals </vt:lpstr>
      <vt:lpstr>PREPARATION our purpose </vt:lpstr>
      <vt:lpstr>PREPARATION This is NOT: </vt:lpstr>
      <vt:lpstr>PREPARATION empath warning </vt:lpstr>
      <vt:lpstr>PREPARATION Step 1</vt:lpstr>
      <vt:lpstr>PREPARATION Step 2</vt:lpstr>
      <vt:lpstr>PREPARATION Step 3</vt:lpstr>
      <vt:lpstr>ACCESS &amp; ACTIVATE Step 4</vt:lpstr>
      <vt:lpstr>ACCESS &amp; ACTIVATE Step 5 &amp; Step 6</vt:lpstr>
      <vt:lpstr>ACCESS &amp; ACTIVATE Step 7 &amp; Step 8</vt:lpstr>
      <vt:lpstr>ACCESS &amp; ACTIVATE Step 9</vt:lpstr>
      <vt:lpstr>ACCESS &amp; ACTIVATE Step 10</vt:lpstr>
      <vt:lpstr>INSTALLATION Step 11</vt:lpstr>
      <vt:lpstr>INSTALLATION Step 12</vt:lpstr>
      <vt:lpstr>GOALS Help person regain…</vt:lpstr>
      <vt:lpstr>THINGS TO AVOID</vt:lpstr>
      <vt:lpstr>WE AREN’T DOING THERAPY, BUT…</vt:lpstr>
      <vt:lpstr>Toni Rahman, Certified EMDRIA Approved Consultant</vt:lpstr>
      <vt:lpstr>Roy Kiessling, EMDR Consulting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2018-11-20T19:15:13Z</dcterms:created>
  <dcterms:modified xsi:type="dcterms:W3CDTF">2018-12-27T15:31:45Z</dcterms:modified>
</cp:coreProperties>
</file>